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D17FA3B-C404-4317-B0BC-953931111309}" type="datetimeFigureOut">
              <a:rPr lang="pl-PL" smtClean="0"/>
              <a:t>2019-02-18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2880319"/>
          </a:xfrm>
        </p:spPr>
        <p:txBody>
          <a:bodyPr>
            <a:normAutofit fontScale="90000"/>
          </a:bodyPr>
          <a:lstStyle/>
          <a:p>
            <a:r>
              <a:rPr lang="pl-PL" sz="4300" dirty="0">
                <a:solidFill>
                  <a:prstClr val="black"/>
                </a:solidFill>
                <a:latin typeface="Calibri" panose="020F0502020204030204" pitchFamily="34" charset="0"/>
              </a:rPr>
              <a:t>Informacje dla </a:t>
            </a:r>
            <a:br>
              <a:rPr lang="pl-PL" sz="4300" dirty="0">
                <a:solidFill>
                  <a:prstClr val="black"/>
                </a:solidFill>
                <a:latin typeface="Calibri" panose="020F0502020204030204" pitchFamily="34" charset="0"/>
              </a:rPr>
            </a:br>
            <a:r>
              <a:rPr lang="pl-PL" sz="4300" dirty="0">
                <a:solidFill>
                  <a:prstClr val="black"/>
                </a:solidFill>
                <a:latin typeface="Calibri" panose="020F0502020204030204" pitchFamily="34" charset="0"/>
              </a:rPr>
              <a:t>rodzica ucznia </a:t>
            </a:r>
            <a:br>
              <a:rPr lang="pl-PL" sz="4300" dirty="0">
                <a:solidFill>
                  <a:prstClr val="black"/>
                </a:solidFill>
                <a:latin typeface="Calibri" panose="020F0502020204030204" pitchFamily="34" charset="0"/>
              </a:rPr>
            </a:br>
            <a:r>
              <a:rPr lang="pl-PL" sz="4300" dirty="0">
                <a:solidFill>
                  <a:prstClr val="black"/>
                </a:solidFill>
                <a:latin typeface="Calibri" panose="020F0502020204030204" pitchFamily="34" charset="0"/>
              </a:rPr>
              <a:t>przystępującego </a:t>
            </a:r>
            <a:br>
              <a:rPr lang="pl-PL" sz="4300" dirty="0">
                <a:solidFill>
                  <a:prstClr val="black"/>
                </a:solidFill>
                <a:latin typeface="Calibri" panose="020F0502020204030204" pitchFamily="34" charset="0"/>
              </a:rPr>
            </a:br>
            <a:r>
              <a:rPr lang="pl-PL" sz="4300" dirty="0">
                <a:solidFill>
                  <a:prstClr val="black"/>
                </a:solidFill>
                <a:latin typeface="Calibri" panose="020F0502020204030204" pitchFamily="34" charset="0"/>
              </a:rPr>
              <a:t>do </a:t>
            </a:r>
            <a:r>
              <a:rPr lang="pl-PL" sz="4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egzaminu </a:t>
            </a:r>
            <a:r>
              <a:rPr lang="pl-PL" dirty="0" smtClean="0"/>
              <a:t>ósmoklasisty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47664" y="4581128"/>
            <a:ext cx="6400800" cy="1872208"/>
          </a:xfrm>
        </p:spPr>
        <p:txBody>
          <a:bodyPr>
            <a:normAutofit/>
          </a:bodyPr>
          <a:lstStyle/>
          <a:p>
            <a:r>
              <a:rPr lang="pl-PL" sz="4400" dirty="0" smtClean="0"/>
              <a:t>2018/2019</a:t>
            </a:r>
            <a:endParaRPr lang="pl-PL" sz="4400" dirty="0"/>
          </a:p>
        </p:txBody>
      </p:sp>
    </p:spTree>
    <p:extLst>
      <p:ext uri="{BB962C8B-B14F-4D97-AF65-F5344CB8AC3E}">
        <p14:creationId xmlns:p14="http://schemas.microsoft.com/office/powerpoint/2010/main" val="287202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79512" y="404664"/>
            <a:ext cx="885698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1190" algn="just" fontAlgn="base">
              <a:spcBef>
                <a:spcPts val="865"/>
              </a:spcBef>
              <a:spcAft>
                <a:spcPts val="0"/>
              </a:spcAft>
            </a:pPr>
            <a:r>
              <a:rPr lang="pl-PL" sz="2400" dirty="0">
                <a:solidFill>
                  <a:srgbClr val="000000"/>
                </a:solidFill>
                <a:latin typeface="Times New Roman"/>
              </a:rPr>
              <a:t>Uczeń zgłasza się na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egzamin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przez trzy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kolejne dni</a:t>
            </a:r>
            <a:endParaRPr lang="pl-PL" sz="2400" dirty="0">
              <a:latin typeface="Times New Roman"/>
              <a:ea typeface="Times New Roman"/>
            </a:endParaRPr>
          </a:p>
          <a:p>
            <a:pPr marL="480060" indent="-342900" algn="just" fontAlgn="base">
              <a:spcBef>
                <a:spcPts val="865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70C0"/>
                </a:solidFill>
                <a:latin typeface="Times New Roman"/>
              </a:rPr>
              <a:t>w</a:t>
            </a:r>
            <a:r>
              <a:rPr lang="pl-PL" sz="2400" dirty="0" smtClean="0">
                <a:solidFill>
                  <a:srgbClr val="0070C0"/>
                </a:solidFill>
                <a:latin typeface="Times New Roman"/>
              </a:rPr>
              <a:t> poniedziałek 15 kwietnia 2019 r.</a:t>
            </a:r>
          </a:p>
          <a:p>
            <a:pPr marL="480060" indent="-342900" algn="just" fontAlgn="base">
              <a:spcBef>
                <a:spcPts val="865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70C0"/>
                </a:solidFill>
                <a:latin typeface="Times New Roman"/>
              </a:rPr>
              <a:t>w</a:t>
            </a:r>
            <a:r>
              <a:rPr lang="pl-PL" sz="2400" dirty="0" smtClean="0">
                <a:solidFill>
                  <a:srgbClr val="0070C0"/>
                </a:solidFill>
                <a:latin typeface="Times New Roman"/>
              </a:rPr>
              <a:t>e wtorek 16 kwietnia 2019 r.</a:t>
            </a:r>
          </a:p>
          <a:p>
            <a:pPr marL="480060" indent="-342900" algn="just" fontAlgn="base">
              <a:spcBef>
                <a:spcPts val="865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70C0"/>
                </a:solidFill>
                <a:latin typeface="Times New Roman"/>
              </a:rPr>
              <a:t>w</a:t>
            </a:r>
            <a:r>
              <a:rPr lang="pl-PL" sz="2400" dirty="0" smtClean="0">
                <a:solidFill>
                  <a:srgbClr val="0070C0"/>
                </a:solidFill>
                <a:latin typeface="Times New Roman"/>
              </a:rPr>
              <a:t> środę 17 kwietnia 2019 r. </a:t>
            </a:r>
          </a:p>
          <a:p>
            <a:pPr marL="137160" algn="ctr" fontAlgn="base">
              <a:spcBef>
                <a:spcPts val="865"/>
              </a:spcBef>
              <a:spcAft>
                <a:spcPts val="0"/>
              </a:spcAft>
            </a:pPr>
            <a:r>
              <a:rPr lang="pl-PL" sz="2400" b="1" dirty="0">
                <a:solidFill>
                  <a:srgbClr val="0070C0"/>
                </a:solidFill>
                <a:latin typeface="Times New Roman"/>
              </a:rPr>
              <a:t> </a:t>
            </a:r>
            <a:r>
              <a:rPr lang="pl-PL" sz="2400" b="1" dirty="0" smtClean="0">
                <a:solidFill>
                  <a:srgbClr val="0070C0"/>
                </a:solidFill>
                <a:latin typeface="Times New Roman"/>
              </a:rPr>
              <a:t>    </a:t>
            </a:r>
            <a:r>
              <a:rPr lang="pl-PL" sz="2400" b="1" u="sng" dirty="0" smtClean="0">
                <a:solidFill>
                  <a:srgbClr val="0070C0"/>
                </a:solidFill>
                <a:latin typeface="Times New Roman"/>
              </a:rPr>
              <a:t>o </a:t>
            </a:r>
            <a:r>
              <a:rPr lang="pl-PL" sz="2400" b="1" u="sng" dirty="0">
                <a:solidFill>
                  <a:srgbClr val="0070C0"/>
                </a:solidFill>
                <a:latin typeface="Times New Roman"/>
              </a:rPr>
              <a:t>godz. 8.15  w holu </a:t>
            </a:r>
            <a:r>
              <a:rPr lang="pl-PL" sz="2400" b="1" u="sng" dirty="0" smtClean="0">
                <a:solidFill>
                  <a:srgbClr val="0070C0"/>
                </a:solidFill>
                <a:latin typeface="Times New Roman"/>
              </a:rPr>
              <a:t>szkoły.</a:t>
            </a:r>
            <a:endParaRPr lang="pl-PL" sz="2400" dirty="0" smtClean="0">
              <a:solidFill>
                <a:srgbClr val="0070C0"/>
              </a:solidFill>
              <a:latin typeface="Times New Roman"/>
            </a:endParaRPr>
          </a:p>
          <a:p>
            <a:pPr marL="137160" algn="just" fontAlgn="base">
              <a:spcBef>
                <a:spcPts val="865"/>
              </a:spcBef>
              <a:spcAft>
                <a:spcPts val="0"/>
              </a:spcAft>
            </a:pPr>
            <a:endParaRPr lang="pl-PL" sz="2400" dirty="0" smtClean="0">
              <a:solidFill>
                <a:srgbClr val="000000"/>
              </a:solidFill>
              <a:latin typeface="Times New Roman"/>
            </a:endParaRPr>
          </a:p>
          <a:p>
            <a:pPr marL="137160" algn="just" fontAlgn="base">
              <a:spcBef>
                <a:spcPts val="865"/>
              </a:spcBef>
              <a:spcAft>
                <a:spcPts val="0"/>
              </a:spcAft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Każdy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uczeń musi mieć przy sobie </a:t>
            </a:r>
            <a:r>
              <a:rPr lang="pl-PL" sz="2400" dirty="0" smtClean="0">
                <a:solidFill>
                  <a:srgbClr val="0070C0"/>
                </a:solidFill>
                <a:latin typeface="Times New Roman"/>
              </a:rPr>
              <a:t>ważną </a:t>
            </a:r>
            <a:r>
              <a:rPr lang="pl-PL" sz="2400" dirty="0">
                <a:solidFill>
                  <a:srgbClr val="0070C0"/>
                </a:solidFill>
                <a:latin typeface="Times New Roman"/>
              </a:rPr>
              <a:t>legitymację szkolną.</a:t>
            </a:r>
            <a:r>
              <a:rPr lang="pl-PL" sz="2400" dirty="0">
                <a:solidFill>
                  <a:srgbClr val="FF0000"/>
                </a:solidFill>
                <a:latin typeface="Times New Roman"/>
              </a:rPr>
              <a:t>  </a:t>
            </a:r>
            <a:endParaRPr lang="pl-PL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137160" algn="just" fontAlgn="base">
              <a:spcBef>
                <a:spcPts val="865"/>
              </a:spcBef>
              <a:spcAft>
                <a:spcPts val="0"/>
              </a:spcAft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Uczniów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obowiązuje </a:t>
            </a:r>
            <a:r>
              <a:rPr lang="pl-PL" sz="2400" dirty="0" smtClean="0">
                <a:solidFill>
                  <a:srgbClr val="0070C0"/>
                </a:solidFill>
                <a:latin typeface="Times New Roman"/>
              </a:rPr>
              <a:t>strój </a:t>
            </a:r>
            <a:r>
              <a:rPr lang="pl-PL" sz="2400" dirty="0">
                <a:solidFill>
                  <a:srgbClr val="0070C0"/>
                </a:solidFill>
                <a:latin typeface="Times New Roman"/>
              </a:rPr>
              <a:t>galowy.</a:t>
            </a:r>
            <a:endParaRPr lang="pl-PL" sz="2400" dirty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137160" algn="just" fontAlgn="base">
              <a:spcBef>
                <a:spcPts val="865"/>
              </a:spcBef>
              <a:spcAft>
                <a:spcPts val="0"/>
              </a:spcAft>
            </a:pPr>
            <a:r>
              <a:rPr lang="pl-PL" sz="2400" dirty="0" smtClean="0">
                <a:effectLst/>
                <a:latin typeface="Times New Roman"/>
                <a:ea typeface="Times New Roman"/>
              </a:rPr>
              <a:t>Egzamin rozpoczyna się każdego dnia </a:t>
            </a:r>
            <a:r>
              <a:rPr lang="pl-PL" sz="24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o godzinie 9.00. </a:t>
            </a:r>
            <a:endParaRPr lang="pl-PL" sz="2400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474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260648"/>
            <a:ext cx="871296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Każdy zdający </a:t>
            </a:r>
            <a:r>
              <a:rPr lang="pl-PL" sz="2400" b="1" dirty="0">
                <a:solidFill>
                  <a:srgbClr val="000000"/>
                </a:solidFill>
                <a:latin typeface="Times New Roman"/>
                <a:ea typeface="Calibri"/>
              </a:rPr>
              <a:t>powinien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mieć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 każdym dniu  egzaminu </a:t>
            </a:r>
            <a:r>
              <a:rPr lang="pl-PL" sz="2400" b="1" dirty="0" smtClean="0">
                <a:solidFill>
                  <a:srgbClr val="000000"/>
                </a:solidFill>
                <a:latin typeface="Times New Roman"/>
                <a:ea typeface="Calibri"/>
              </a:rPr>
              <a:t>długopis/ pióro z </a:t>
            </a:r>
            <a:r>
              <a:rPr lang="pl-PL" sz="2400" b="1" dirty="0">
                <a:solidFill>
                  <a:srgbClr val="000000"/>
                </a:solidFill>
                <a:latin typeface="Times New Roman"/>
                <a:ea typeface="Calibri"/>
              </a:rPr>
              <a:t>czarnym </a:t>
            </a:r>
            <a:r>
              <a:rPr lang="pl-PL" sz="2400" b="1" dirty="0" smtClean="0">
                <a:solidFill>
                  <a:srgbClr val="000000"/>
                </a:solidFill>
                <a:latin typeface="Times New Roman"/>
                <a:ea typeface="Calibri"/>
              </a:rPr>
              <a:t>tuszem/ atramentem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,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przeznaczony do zapisywania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rozwiązań i odpowiedzi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(niedozwolone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jest korzystanie z długopisów zmazywalnych / ścieralnych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).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 </a:t>
            </a:r>
            <a:endParaRPr lang="pl-PL" sz="24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Dodatkowo drugiego dnia (egzamin z matematyki) każdy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zdający powinien mieć </a:t>
            </a:r>
            <a:r>
              <a:rPr lang="pl-PL" sz="2400" b="1" dirty="0">
                <a:solidFill>
                  <a:srgbClr val="000000"/>
                </a:solidFill>
                <a:latin typeface="Times New Roman"/>
                <a:ea typeface="Calibri"/>
              </a:rPr>
              <a:t>linijkę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. Rysunki – jeżeli trzeba je wykonać – zdający wykonują długopisem.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Nie wykonuje się rysunków ołówkiem. </a:t>
            </a:r>
            <a:endParaRPr lang="pl-PL" sz="2400" u="sng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Uczniowie mogą mieć ze sobą </a:t>
            </a:r>
            <a:r>
              <a:rPr lang="pl-PL" sz="2400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małą butelkę wody niegazowanej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pl-PL" sz="2800" dirty="0" smtClean="0">
                <a:latin typeface="Times New Roman"/>
              </a:rPr>
              <a:t>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Podczas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pracy z arkuszem egzaminacyjnym butelka powinna stać na podłodze przy nodze stolika, aby uczeń przypadkowo nie zalał materiałów egzaminacyjnych. </a:t>
            </a:r>
            <a:endParaRPr lang="pl-PL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u="sng" dirty="0" smtClean="0">
                <a:solidFill>
                  <a:srgbClr val="000000"/>
                </a:solidFill>
                <a:latin typeface="Times New Roman"/>
              </a:rPr>
              <a:t>Nie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</a:rPr>
              <a:t>wolno wnosić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 do sali egzaminacyjnej żadnych urządzeń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telekomunikacyjnych.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Na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sprawdzianie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</a:rPr>
              <a:t>nie można korzystać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 z kalkulatora oraz słowników.</a:t>
            </a:r>
            <a:endParaRPr lang="pl-PL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866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512" y="40574"/>
            <a:ext cx="8784976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O godzinie wyznaczonej przez przewodniczącego zespołu egzaminacyjnego uczniowie wchodzą do sali egzaminacyjnej pojedynczo i losują numery stolików, przy których będą </a:t>
            </a:r>
            <a:r>
              <a:rPr lang="pl-PL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pracować. </a:t>
            </a:r>
            <a:r>
              <a:rPr lang="pl-PL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Każdy </a:t>
            </a:r>
            <a:r>
              <a:rPr lang="pl-PL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zdający zajmuje miejsce</a:t>
            </a:r>
            <a:r>
              <a:rPr lang="pl-P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przy stoliku, </a:t>
            </a:r>
            <a:r>
              <a:rPr lang="pl-PL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którego numer </a:t>
            </a:r>
            <a:r>
              <a:rPr lang="pl-PL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wylosował</a:t>
            </a:r>
            <a:r>
              <a:rPr lang="pl-PL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W czasie trwania egzaminu ósmoklasisty z danego przedmiotu uczniowie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nie powinni opuszczać sali egzaminacyjnej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.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uzasadnionych przypadkach przewodniczący zespołu nadzorującego może zezwolić uczniowi na opuszczenie sali egzaminacyjnej po zapewnieniu warunków wykluczających możliwość kontaktowania się ucznia z innymi osobami,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z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wyjątkiem osób udzielających pomocy medycznej. </a:t>
            </a:r>
            <a:endParaRPr lang="pl-PL" sz="24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W przypadku konieczności wyjścia z sali zdający sygnalizuje taką potrzebę przez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podniesienie ręki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. Po uzyskaniu zezwolenia przewodniczącego zespołu nadzorującego na wyjście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zdający pozostawia zamknięty arkusz egzaminacyjny na swoim stoliku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,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a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czas jego nieobecności jest odnotowywany w protokole przebiegu egzaminu w danej sali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.</a:t>
            </a:r>
            <a:endParaRPr lang="pl-PL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>
                <a:solidFill>
                  <a:srgbClr val="000000"/>
                </a:solidFill>
              </a:rPr>
              <a:t>	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350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375708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Członkowie zespołu nadzorującego mogą udzielać odpowiedzi na pytania zdających związane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wyłącznie z kodowaniem arkusza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oraz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instrukcją dla zdającego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. Pytania mogą być zadawane </a:t>
            </a:r>
            <a:r>
              <a:rPr lang="pl-PL" sz="2400" u="sng" dirty="0" smtClean="0">
                <a:solidFill>
                  <a:srgbClr val="000000"/>
                </a:solidFill>
                <a:latin typeface="Times New Roman"/>
                <a:ea typeface="Calibri"/>
              </a:rPr>
              <a:t>przed przystąpieniem do pracy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 z arkuszem egzaminacyjnym. 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czasie trwania egzaminu ósmoklasisty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uczniom nie udziela się żadnych wyjaśnień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 dotyczących zadań egzaminacyjnych ani ich nie komentuje. </a:t>
            </a:r>
            <a:endParaRPr lang="pl-PL" sz="24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Uczeń, który jest chory, może korzystać w czasie trwania egzaminu ósmoklasisty ze sprzętu medycznego i leków koniecznych ze względu na chorobę, pod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warunkiem,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że taka konieczność została zgłoszona przewodniczącemu zespołu egzaminacyjnego przed rozpoczęciem egzaminu ósmoklasisty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z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danego przedmiotu. 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584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5151"/>
            <a:ext cx="911036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Po zajęciu miejsc przez wszystkich zdających przewodniczący zespołu nadzorującego informuje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ich o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zasadach zachowania się podczas egzaminu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ósmoklasisty. W szczególności o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konieczności samodzielnego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rozwiązywania zadań w czasie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egzaminu oraz zachowaniu ciszy podczas pisania egzaminu.</a:t>
            </a:r>
            <a:endParaRPr lang="pl-PL" sz="2800" dirty="0">
              <a:latin typeface="Times New Roman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</a:rPr>
              <a:t>Po rozdaniu arkuszy przewodniczący zespołu nadzorującego informuje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zdających o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obowiązku zapoznania się przed przystąpieniem do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	rozwiązywania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zadań z instrukcją zamieszczoną na pierwszej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stronie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arkusza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egzaminacyjnego. </a:t>
            </a:r>
            <a:endParaRPr lang="pl-PL" sz="2400" dirty="0">
              <a:solidFill>
                <a:srgbClr val="000000"/>
              </a:solidFill>
              <a:latin typeface="Times New Roman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</a:rPr>
              <a:t>N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astępnie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poleca zdającym: </a:t>
            </a:r>
          </a:p>
          <a:p>
            <a:pPr algn="just"/>
            <a:r>
              <a:rPr lang="pl-PL" sz="2400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- sprawdzenie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kompletności arkusza egzaminacyjnego, tj. czy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	arkusz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egzaminacyjny zawiera (a) zeszyt zadań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	egzaminacyjnych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oraz (b) kartę odpowiedzi </a:t>
            </a:r>
          </a:p>
          <a:p>
            <a:pPr algn="just"/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	- sprawdzenie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, czy zeszyt zadań egzaminacyjnych zawiera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	wszystkie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kolejno ponumerowane strony </a:t>
            </a:r>
          </a:p>
          <a:p>
            <a:pPr algn="just"/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	- sprawdzenie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poprawności numeru PESEL na naklejkach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</a:rPr>
              <a:t>	przygotowanych </a:t>
            </a:r>
            <a:r>
              <a:rPr lang="pl-PL" sz="2400" dirty="0">
                <a:solidFill>
                  <a:srgbClr val="000000"/>
                </a:solidFill>
                <a:latin typeface="Times New Roman"/>
              </a:rPr>
              <a:t>przez OKE. </a:t>
            </a:r>
            <a:endParaRPr lang="pl-PL" sz="2400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endParaRPr lang="pl-PL" sz="2400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pl-PL" sz="2400" dirty="0">
                <a:solidFill>
                  <a:srgbClr val="000000"/>
                </a:solidFill>
                <a:latin typeface="Times New Roman"/>
              </a:rPr>
              <a:t>	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000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887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288714" y="332656"/>
            <a:ext cx="86409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Przed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rozpoczęciem egzaminu ósmoklasisty z każdego przedmiotu, w wyznaczonych miejscach arkusza egzaminacyjnego (na stronie tytułowej zeszytu zadań egzaminacyjnych oraz na karcie odpowiedzi), uczeń zamieszcza kod ucznia i numer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PESEL oraz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naklejki przygotowane przez okręgową komisję egzaminacyjną.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Uczeń nie podpisuje arkusza egzaminacyjnego. </a:t>
            </a:r>
            <a:endParaRPr lang="pl-PL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Po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czynnościach organizacyjnych, w tym po sprawdzeniu poprawności kodowania, przewodniczący zespołu nadzorującego zapisuje na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tablicy, w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widocznym miejscu, faktyczny czas rozpoczęcia i zakończenia pracy z danym arkuszem egzaminacyjnym.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951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188640"/>
            <a:ext cx="9144000" cy="5652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W przypadku egzaminu z języka obcego nowożytnego bezpośrednio po zapisaniu godziny rozpoczęcia i zakończenia egzaminu następuje odtworzenie płyty CD, na której oprócz tekstów w języku obcym nagrane są instrukcje w języku polskim dotyczące rozwiązywania zadań, przerwy na zapoznanie się </a:t>
            </a:r>
            <a:r>
              <a:rPr lang="pl-PL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 </a:t>
            </a:r>
            <a:r>
              <a:rPr lang="pl-PL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treścią zadań oraz przerwy przeznaczone na rozwiązanie poszczególnych zadań. 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Po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rozdaniu zdającym arkuszy egzaminacyjnych uczniowie spóźnieni nie zostają wpuszczeni do sali egzaminacyjnej. W uzasadnionych przypadkach, jednak nie później niż po zakończeniu czynności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organizacyjnych, decyzję o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wpuszczeniu do sali egzaminacyjnej ucznia spóźnionego podejmuje przewodniczący zespołu nadzorującego, ale zdający kończy pracę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z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arkuszem egzaminacyjnym o czasie zapisanym na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tablicy. Takie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przypadki odnotowuje się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protokole przebiegu egzaminu w danej sali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egzaminacyjnej. </a:t>
            </a:r>
            <a:endParaRPr lang="pl-PL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l-PL" sz="2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65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260648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W celu monitorowania prawidłowego przebiegu egzaminu członkowie zespołu nadzorującego oraz obserwatorzy mogą poruszać się po sali egzaminacyjnej w sposób niezakłócający pracy zdających: cicho, bez zaglądania do prac zdających. 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Jeśli uczeń ukończył pracę przed wyznaczonym czasem, zgłasza to zespołowi nadzorującemu przez podniesienie ręki, zamyka arkusz i odkłada go na brzeg stolika.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Przewodniczący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zespołu nadzorującego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obecności ucznia sprawdza kompletność materiałów. Dodatkowo, jeżeli zdający zgłasza zakończenie pracy wcześniej niż na 10 minut przed zakończeniem czasu przeznaczonego na pracę z arkuszem – przed odebraniem jego arkusza egzaminacyjnego członek zespołu nadzorującego sprawdza, czy uczeń zaznaczył odpowiedzi na karcie odpowiedzi. 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pl-PL" sz="24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245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7504" y="188640"/>
            <a:ext cx="8928992" cy="5904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Po otrzymaniu pozwolenia na opuszczenie sali uczeń wychodzi, nie zakłócając pracy pozostałym piszącym. </a:t>
            </a:r>
            <a:endParaRPr lang="pl-PL" sz="2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 minut przed zakończeniem czasu przeznaczonego na pracę </a:t>
            </a: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arkuszem egzaminacyjnym przewodniczący zespołu nadzorującego przypomina zdającym o konieczności zaznaczenia odpowiedzi na karcie odpowiedzi. </a:t>
            </a:r>
            <a:endParaRPr lang="pl-PL" sz="2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Przewodniczący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zespołu nadzorującego po upływie czasu przeznaczonego na pracę z arkuszem egzaminacyjnym: </a:t>
            </a:r>
          </a:p>
          <a:p>
            <a:pPr algn="just">
              <a:spcAft>
                <a:spcPts val="1000"/>
              </a:spcAft>
            </a:pP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	a. informuje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zdających o zakończeniu pracy </a:t>
            </a:r>
          </a:p>
          <a:p>
            <a:pPr algn="just">
              <a:spcAft>
                <a:spcPts val="1000"/>
              </a:spcAft>
            </a:pP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	b. wyznacza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dodatkowy czas (5 minut) na sprawdzenie </a:t>
            </a: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poprawności   przeniesienia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przez uczniów odpowiedzi na kartę </a:t>
            </a: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odpowiedzi </a:t>
            </a:r>
          </a:p>
          <a:p>
            <a:pPr algn="just">
              <a:spcAft>
                <a:spcPts val="1000"/>
              </a:spcAft>
            </a:pP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	c. poleca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po upływie dodatkowego czasu zamknięcie arkuszy </a:t>
            </a: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i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odłożenie ich na brzeg stolika.</a:t>
            </a:r>
          </a:p>
        </p:txBody>
      </p:sp>
    </p:spTree>
    <p:extLst>
      <p:ext uri="{BB962C8B-B14F-4D97-AF65-F5344CB8AC3E}">
        <p14:creationId xmlns:p14="http://schemas.microsoft.com/office/powerpoint/2010/main" val="355915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512" y="332656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Uczniowie, którzy korzystają z arkuszy egzaminacyjnych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dostosowanej formie,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kodują zeszytów zadań egzaminacyjnych oraz kart odpowiedzi. Czynności te wykonują członkowie zespołu nadzorującego.</a:t>
            </a:r>
          </a:p>
        </p:txBody>
      </p:sp>
    </p:spTree>
    <p:extLst>
      <p:ext uri="{BB962C8B-B14F-4D97-AF65-F5344CB8AC3E}">
        <p14:creationId xmlns:p14="http://schemas.microsoft.com/office/powerpoint/2010/main" val="226336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237921"/>
              </p:ext>
            </p:extLst>
          </p:nvPr>
        </p:nvGraphicFramePr>
        <p:xfrm>
          <a:off x="179512" y="404664"/>
          <a:ext cx="8784976" cy="6121619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1136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i="1" u="sng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PODSTAWA   PRAWNA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Informacja </a:t>
                      </a:r>
                      <a:r>
                        <a:rPr lang="pl-PL" sz="2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o sposobie organizacji i przeprowadzania egzaminu ósmoklasisty została opracowana zgodnie z: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36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. ustawą z dnia 7 września 1991 r. o systemie oświaty (tekst jedn. Dz.U. z 2018 r. poz. 1457), zwaną dalej „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ustawą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”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60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. rozporządzeniem Ministra Edukacji Narodowej z dnia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sierpnia 2017 r. w sprawie szczegółowych warunków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i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sposobu przeprowadzania egzaminu ósmoklasisty (Dz.U.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z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2017 r. poz. 1512), zwanym dalej „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rozporządzeniem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”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53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3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. rozporządzeniem Ministra Edukacji Narodowej z dnia 26 kwietnia 2018 r. w sprawie świadectw, dyplomów państwowych i innych druków szkolnych (Dz.U. z 2018 r. poz. 939)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6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260648"/>
            <a:ext cx="8496944" cy="4915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pl-PL" b="1" i="1" u="sng" dirty="0">
                <a:solidFill>
                  <a:srgbClr val="000000"/>
                </a:solidFill>
                <a:latin typeface="Times New Roman"/>
                <a:ea typeface="Calibri"/>
              </a:rPr>
              <a:t>UNIEWAŻNIENIE EGZAMINU ÓSMOKLASISTY Z DANEGO PRZEDMIOTU PRZEZ PRZEWODNICZĄCEGO ZESPOŁU EGZAMINACYJNEGO</a:t>
            </a:r>
            <a:endParaRPr lang="pl-PL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b="1" dirty="0">
                <a:latin typeface="Times New Roman"/>
                <a:ea typeface="Calibri"/>
                <a:cs typeface="Times New Roman"/>
              </a:rPr>
              <a:t> </a:t>
            </a:r>
            <a:endParaRPr lang="pl-PL" sz="1600" b="1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Unieważnienie egzaminu następuje w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przypadku: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a. stwierdzenia niesamodzielnego rozwiązywania zadań przez ucznia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b. wniesienia lub korzystania przez ucznia w sali egzaminacyjnej </a:t>
            </a: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urządzenia telekomunikacyjnego albo materiałów lub przyborów pomocniczych niewymienionych w komunikacie o przyborach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c. zakłócania przez ucznia prawidłowego przebiegu egzaminu ósmoklasisty z danego przedmiotu, w sposób utrudniający pracę pozostałym uczniom</a:t>
            </a:r>
          </a:p>
        </p:txBody>
      </p:sp>
    </p:spTree>
    <p:extLst>
      <p:ext uri="{BB962C8B-B14F-4D97-AF65-F5344CB8AC3E}">
        <p14:creationId xmlns:p14="http://schemas.microsoft.com/office/powerpoint/2010/main" val="138411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260648"/>
            <a:ext cx="8640960" cy="5373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Uczeń, któremu przewodniczący zespołu egzaminacyjnego unieważnił egzamin ósmoklasisty z danego przedmiotu lub przedmiotów, przeprowadzany w terminie głównym,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przystępuje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ponownie do egzaminu z tego przedmiotu lub przedmiotów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dodatkowym terminie ustalonym w komunikacie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o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harmonogramie. </a:t>
            </a:r>
            <a:endParaRPr lang="pl-PL" sz="24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Jeżeli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unieważnienie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nastąpiło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w przypadku egzaminu ósmoklasisty z danego przedmiotu lub przedmiotów, przeprowadzanego w terminie dodatkowym, dyrektor okręgowej komisji egzaminacyjnej ustala wynik egzaminu z tego przedmiotu lub przedmiotów jako „0%”. </a:t>
            </a:r>
            <a:endParaRPr lang="pl-PL" sz="28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800" dirty="0">
                <a:latin typeface="Times New Roman"/>
                <a:ea typeface="Calibri"/>
                <a:cs typeface="Times New Roman"/>
              </a:rPr>
              <a:t> </a:t>
            </a:r>
            <a:endParaRPr lang="pl-PL" sz="2400" dirty="0">
              <a:ea typeface="Calibri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Times New Roman"/>
                <a:ea typeface="Calibri"/>
                <a:cs typeface="Times New Roman"/>
              </a:rPr>
              <a:t> </a:t>
            </a:r>
            <a:endParaRPr lang="pl-PL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0095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404664"/>
            <a:ext cx="8424936" cy="3880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W przypadku zagrożenia lub nagłego zakłócenia przebiegu egzaminu ósmoklasisty z danego przedmiotu przewodniczący zespołu egzaminacyjnego zawiesza lub przerywa ten egzamin </a:t>
            </a: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powiadamia o tym dyrektora okręgowej komisji egzaminacyjnej, a w razie potrzeby odpowiednie służby (policję, straż pożarną itp.).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Dyrektor okręgowej komisji egzaminacyjnej, w porozumieniu </a:t>
            </a: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 </a:t>
            </a:r>
            <a:r>
              <a:rPr lang="pl-PL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dyrektorem Centralnej Komisji Egzaminacyjnej, podejmuje decyzję w sprawie dalszego przebiegu tego egzaminu.</a:t>
            </a:r>
          </a:p>
        </p:txBody>
      </p:sp>
    </p:spTree>
    <p:extLst>
      <p:ext uri="{BB962C8B-B14F-4D97-AF65-F5344CB8AC3E}">
        <p14:creationId xmlns:p14="http://schemas.microsoft.com/office/powerpoint/2010/main" val="317770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260648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Jeżeli podczas egzaminu ósmoklasisty przeprowadzanego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terminie głównym uczeń z przyczyn losowych lub zdrowotnych przerywa pracę z arkuszem, przewodniczący zespołu egzaminacyjnego dołącza jego arkusz do protokołu zbiorczego przebiegu egzaminu ósmoklasisty z danego przedmiotu. Arkusz nie jest przekazywany do sprawdzenia,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uczeń ma prawo przystąpić do egzaminu ósmoklasisty z tego przedmiotu (lub przedmiotów, jeżeli sytuacja powtarza się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kolejnych dniach przeprowadzania egzaminu) w terminie dodatkowym.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Dyrektor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szkoły informuje o zaistniałej sytuacji rodziców zdającego, którzy mają prawo postanowić, że arkusz powinien zostać sprawdzony i oceniony. Dyrektor szkoły przekazuje decyzję rodziców dyrektorowi OKE.</a:t>
            </a:r>
          </a:p>
        </p:txBody>
      </p:sp>
    </p:spTree>
    <p:extLst>
      <p:ext uri="{BB962C8B-B14F-4D97-AF65-F5344CB8AC3E}">
        <p14:creationId xmlns:p14="http://schemas.microsoft.com/office/powerpoint/2010/main" val="48317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353" y="382546"/>
            <a:ext cx="90364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Jeżeli sytuacja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wyżej opisana ma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miejsce podczas egzaminu ósmoklasisty przeprowadzanego w terminie dodatkowym, decyzję co do sposobu postępowania podejmuje dyrektor okręgowej komisji egzaminacyjnej w porozumieniu z dyrektorem Centralnej Komisji Egzaminacyjnej.</a:t>
            </a:r>
          </a:p>
        </p:txBody>
      </p:sp>
    </p:spTree>
    <p:extLst>
      <p:ext uri="{BB962C8B-B14F-4D97-AF65-F5344CB8AC3E}">
        <p14:creationId xmlns:p14="http://schemas.microsoft.com/office/powerpoint/2010/main" val="19453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332656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Wyniki egzaminu ósmoklasisty są przedstawiane w procentach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skali centylowej. 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Wyniki egzaminu ósmoklasisty obejmują: </a:t>
            </a: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wynik z języka polskiego </a:t>
            </a: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wynik z matematyki </a:t>
            </a: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wynik z języka obcego nowożytnego. 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Wyniki egzaminu ósmoklasisty w procentach ustala dyrektor okręgowej komisji egzaminacyjnej na podstawie liczby punktów przyznanych przez egzaminatorów sprawdzających prace egzaminacyjne oraz elektronicznego odczytu karty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odpowiedzi. 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Wyniki egzaminu ósmoklasisty są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ostateczne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Wyniki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egzaminu ósmoklasisty nie wpływają na ukończenie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szkoły, jeżeli uczeń nie przystąpi do egzaminu, nie ukończy szkoły podstawowej.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24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512" y="332656"/>
            <a:ext cx="87129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19 czerwca 2019 r. dyrektor szkoły przekazuje dyrektorowi okręgowej komisji egzaminacyjnej informację o uczniach (nazwisko, imię, numer PESEL), którzy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</a:t>
            </a:r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kończą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szkoły podstawowej, ponieważ: 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wyniku klasyfikacji końcowej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otrzymali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wszystkich 	obowiązkowych zajęć edukacyjnych 	</a:t>
            </a:r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pozytywnych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końcowych </a:t>
            </a:r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ocen klasyfikacyjnych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lub </a:t>
            </a:r>
            <a:r>
              <a:rPr lang="pl-PL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przystąpili do egzaminu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ósmoklasisty. 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Dla uczniów, o których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mowa wyżej,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okręgowa komisja egzaminacyjna przygotowuje informację o szczegółowych wynikach egzaminu ósmoklasisty. Informacja jest przesyłana do szkoły drogą elektroniczną. Uczniowie ci </a:t>
            </a:r>
            <a:r>
              <a:rPr lang="pl-PL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otrzymują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zaświadczenia o szczegółowych wynikach egzaminu ósmoklasisty.</a:t>
            </a:r>
          </a:p>
        </p:txBody>
      </p:sp>
    </p:spTree>
    <p:extLst>
      <p:ext uri="{BB962C8B-B14F-4D97-AF65-F5344CB8AC3E}">
        <p14:creationId xmlns:p14="http://schemas.microsoft.com/office/powerpoint/2010/main" val="404685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512" y="260648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uczniów,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których wiadomo jest, że z przyczyn losowych lub zdrowotnych nie przystąpią do egzaminu ósmoklasisty po przekazaniu do szkół zaświadczeń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szczegółowych wynikach (tj. w lipcu albo sierpniu), dyrektor okręgowej komisji egzaminacyjnej podejmuje decyzje – pod warunkiem otrzymania stosownego wniosku – o ewentualnym zwolnieniu ich z obowiązku przystąpienia do egzaminu ósmoklasisty. W przypadku podjęcia takiej decyzji – wydaje się odpowiednią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informację.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niepodjęcia takiej decyzji – uczeń powtarza ostatnią klasę. 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przypadku uczniów, których końcowa klasyfikacja zależy od wyników egzaminów klasyfikacyjnych, przekazanie zaświadczenia lub informacji o szczegółowych wynikach egzaminu ósmoklasisty następuje po rozstrzygnięciu o klasyfikacji końcowej.</a:t>
            </a:r>
          </a:p>
        </p:txBody>
      </p:sp>
    </p:spTree>
    <p:extLst>
      <p:ext uri="{BB962C8B-B14F-4D97-AF65-F5344CB8AC3E}">
        <p14:creationId xmlns:p14="http://schemas.microsoft.com/office/powerpoint/2010/main" val="321513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512" y="116632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Uczeń lub jego rodzice mają prawo wglądu do sprawdzonej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ocenionej pracy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egzaminacyjnej,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miejscu i czasie wskazanym przez dyrektora okręgowej komisji egzaminacyjnej, w terminie 6 miesięcy od dnia wydania przez okręgową komisję egzaminacyjną zaświadczeń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szczegółowych wynikach egzaminu ósmoklasisty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Wniosek o wgląd do pracy egzaminacyjnej składa się do dyrektora właściwej okręgowej komisji egzaminacyjnej. Wniosek może być złożony osobiście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albo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przesłany do OKE drogą elektroniczną, faksem lub pocztą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tradycyjną.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Wnioski o wgląd są przyjmowane i rozpatrywane od dnia wydania przez OKE zaświadczeń o szczegółowych wynikach egzaminu, zgodnie z kolejnością wpływu.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Dyrektor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okręgowej komisji egzaminacyjnej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wyznacza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 wglądu (dzień oraz godzinę) w ciągu nie więcej niż 5 dni roboczych od otrzymania wniosku o wgląd. O wyznaczonym terminie wglądu OKE informuje wnioskodawcę.</a:t>
            </a:r>
          </a:p>
        </p:txBody>
      </p:sp>
    </p:spTree>
    <p:extLst>
      <p:ext uri="{BB962C8B-B14F-4D97-AF65-F5344CB8AC3E}">
        <p14:creationId xmlns:p14="http://schemas.microsoft.com/office/powerpoint/2010/main" val="25414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476672"/>
            <a:ext cx="835292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Uczniowie wyniki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egzaminu poznają 14 czerwca 2019 r.,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zaświadczenia o szczegółowych wynikach egzaminu otrzymają 21 czerwca 2019 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l-PL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Wszystkie potrzebne informacje o egzaminie ósmoklasisty znajdują się na stronie: </a:t>
            </a:r>
          </a:p>
          <a:p>
            <a:pPr algn="ctr"/>
            <a:r>
              <a:rPr lang="pl-PL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www.cke.gov.pl</a:t>
            </a:r>
            <a:endParaRPr lang="pl-PL" sz="4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13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060940"/>
              </p:ext>
            </p:extLst>
          </p:nvPr>
        </p:nvGraphicFramePr>
        <p:xfrm>
          <a:off x="107504" y="188640"/>
          <a:ext cx="9036496" cy="6937563"/>
        </p:xfrm>
        <a:graphic>
          <a:graphicData uri="http://schemas.openxmlformats.org/drawingml/2006/table">
            <a:tbl>
              <a:tblPr/>
              <a:tblGrid>
                <a:gridCol w="9036496"/>
              </a:tblGrid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. informatorami o egzaminie ósmoklasisty od roku szkolnego 2018/2019, opublikowanymi na stronie internetowej Centralnej Komisji Egzaminacyjnej </a:t>
                      </a:r>
                      <a:r>
                        <a:rPr lang="pl-PL" sz="2400" b="0" u="sng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</a:rPr>
                        <a:t>(</a:t>
                      </a:r>
                      <a:r>
                        <a:rPr lang="pl-PL" sz="2400" b="0" u="sng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</a:rPr>
                        <a:t>https://cke.gov.pl/egzamin-osmoklasisty/informatory/) </a:t>
                      </a:r>
                      <a:endParaRPr lang="pl-PL" sz="2400" b="0" u="sng" dirty="0" smtClean="0">
                        <a:solidFill>
                          <a:srgbClr val="0070C0"/>
                        </a:solidFill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b="0" u="sng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6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5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. komunikatem dyrektora Centralnej Komisji Egzaminacyjnej z 20 sierpnia 2018 r. w sprawie szczegółowych sposobów dostosowania warunków i form przeprowadzania egzaminu ósmoklasisty i egzaminu gimnazjalnego w roku szkolnym 2018/2019, opublikowanym na stronie internetowej Centralnej Komisji Egzaminacyjnej, zwanym dalej „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komunikatem o dostosowaniach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” </a:t>
                      </a:r>
                      <a:endParaRPr lang="pl-PL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06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736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595922"/>
              </p:ext>
            </p:extLst>
          </p:nvPr>
        </p:nvGraphicFramePr>
        <p:xfrm>
          <a:off x="251520" y="116631"/>
          <a:ext cx="8784976" cy="10396731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207160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6. komunikatem dyrektora Centralnej Komisji Egzaminacyjnej </a:t>
                      </a: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/>
                      </a:r>
                      <a:b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</a:b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z 20 </a:t>
                      </a: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sierpnia 2018 r. w sprawie harmonogramu przeprowadzania egzaminu ósmoklasisty, egzaminu gimnazjalnego oraz egzaminu maturalnego w 2019 roku, opublikowanym na stronie internetowej Centralnej Komisji Egzaminacyjnej, zwanym dalej „</a:t>
                      </a:r>
                      <a:r>
                        <a:rPr kumimoji="0" lang="pl-PL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komunikatem </a:t>
                      </a:r>
                      <a:r>
                        <a:rPr kumimoji="0" lang="pl-PL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/>
                      </a:r>
                      <a:br>
                        <a:rPr kumimoji="0" lang="pl-PL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</a:br>
                      <a:r>
                        <a:rPr kumimoji="0" lang="pl-PL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o </a:t>
                      </a:r>
                      <a:r>
                        <a:rPr kumimoji="0" lang="pl-PL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harmonogramie</a:t>
                      </a: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”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7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. komunikatem dyrektora Centralnej Komisji Egzaminacyjnej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z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20 sierpnia 2018 r. w sprawie materiałów i przyborów pomocniczych,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z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których mogą korzystać zdający na egzaminie ósmoklasisty, egzaminie gimnazjalnym i egzaminie maturalnym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w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2019 roku, opublikowanym na stronie internetowej Centralnej Komisji Egzaminacyjnej, zwanym dalej „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komunikatem </a:t>
                      </a:r>
                      <a: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o 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przyborach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”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endParaRPr lang="pl-PL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8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26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7504" y="404663"/>
            <a:ext cx="8856984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8. wykazem olimpiad, o którym mowa w </a:t>
            </a:r>
            <a:r>
              <a:rPr lang="pl-PL" sz="2400" i="1" dirty="0">
                <a:solidFill>
                  <a:srgbClr val="000000"/>
                </a:solidFill>
                <a:latin typeface="Times New Roman"/>
                <a:ea typeface="Calibri"/>
              </a:rPr>
              <a:t>Komunikacie Ministra Edukacji Narodowej w sprawie wykazu olimpiad przedmiotowych przeprowadzanych z przedmiotu lub przedmiotów objętych egzaminem ósmoklasisty w roku szkolnym 2018/2019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(aktualizacja z 7 listopada 2017 r.), zwanym dalej „</a:t>
            </a:r>
            <a:r>
              <a:rPr lang="pl-PL" sz="2400" b="1" dirty="0">
                <a:solidFill>
                  <a:srgbClr val="000000"/>
                </a:solidFill>
                <a:latin typeface="Times New Roman"/>
                <a:ea typeface="Calibri"/>
              </a:rPr>
              <a:t>wykazem olimpiad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”, dostępnym pod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następującym adresem: </a:t>
            </a:r>
            <a:r>
              <a:rPr lang="pl-PL" sz="2400" u="sng" dirty="0" smtClean="0">
                <a:solidFill>
                  <a:srgbClr val="0070C0"/>
                </a:solidFill>
                <a:latin typeface="Times New Roman"/>
                <a:ea typeface="Calibri"/>
              </a:rPr>
              <a:t>https</a:t>
            </a:r>
            <a:r>
              <a:rPr lang="pl-PL" sz="2400" u="sng" dirty="0">
                <a:solidFill>
                  <a:srgbClr val="0070C0"/>
                </a:solidFill>
                <a:latin typeface="Times New Roman"/>
                <a:ea typeface="Calibri"/>
              </a:rPr>
              <a:t>://bip.men.gov.pl/wp-content/uploads/sites/2/2017/10/aktualizacja-komunikatu-z-7-listopada-2017-r.pdf </a:t>
            </a:r>
          </a:p>
          <a:p>
            <a:pPr lvl="0" algn="just">
              <a:lnSpc>
                <a:spcPct val="115000"/>
              </a:lnSpc>
            </a:pPr>
            <a:endParaRPr lang="pl-PL" sz="24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lvl="0" algn="just">
              <a:lnSpc>
                <a:spcPct val="115000"/>
              </a:lnSpc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9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. rozporządzeniem Ministra Edukacji Narodowej z dnia 3 sierpnia 2017 r. w sprawie oceniania, klasyfikowania i promowania uczniów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i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słuchaczy w szkołach publicznych (Dz.U. z 2017 r. poz. 1534, ze zm.). </a:t>
            </a:r>
          </a:p>
          <a:p>
            <a:pPr lvl="0">
              <a:lnSpc>
                <a:spcPct val="115000"/>
              </a:lnSpc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816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7504" y="332656"/>
            <a:ext cx="89289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pl-PL" sz="2400" b="1" u="sng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ctr">
              <a:spcAft>
                <a:spcPts val="0"/>
              </a:spcAft>
            </a:pPr>
            <a:r>
              <a:rPr lang="pl-PL" sz="2400" b="1" i="1" u="sng" dirty="0" smtClean="0">
                <a:solidFill>
                  <a:srgbClr val="000000"/>
                </a:solidFill>
                <a:latin typeface="Times New Roman"/>
                <a:ea typeface="Calibri"/>
              </a:rPr>
              <a:t>CHARAKTERYSTYKA  EGZAMINU</a:t>
            </a:r>
          </a:p>
          <a:p>
            <a:pPr algn="ctr">
              <a:spcAft>
                <a:spcPts val="0"/>
              </a:spcAft>
            </a:pPr>
            <a:endParaRPr lang="pl-PL" sz="2400" b="1" u="sng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ctr">
              <a:spcAft>
                <a:spcPts val="0"/>
              </a:spcAft>
            </a:pPr>
            <a:endParaRPr lang="pl-PL" sz="2400" b="1" u="sng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457200" indent="-457200" algn="just">
              <a:spcAft>
                <a:spcPts val="0"/>
              </a:spcAft>
              <a:buAutoNum type="arabicPeriod"/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Egzamin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ósmoklasisty jest przeprowadzany na podstawie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wymagań 	określonych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w podstawie programowej kształcenia ogólnego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	oraz sprawdza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, w jakim stopniu zdający spełnia te wymagania. </a:t>
            </a:r>
            <a:endParaRPr lang="pl-PL" sz="24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2.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Zgodnie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z komunikatem o harmonogramie egzamin ósmoklasisty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                    	jest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przeprowadzany: </a:t>
            </a:r>
          </a:p>
          <a:p>
            <a:pPr algn="just">
              <a:spcAft>
                <a:spcPts val="0"/>
              </a:spcAft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	</a:t>
            </a:r>
            <a:r>
              <a:rPr lang="pl-PL" sz="2400" u="sng" dirty="0" smtClean="0">
                <a:solidFill>
                  <a:srgbClr val="000000"/>
                </a:solidFill>
                <a:latin typeface="Times New Roman"/>
                <a:ea typeface="Calibri"/>
              </a:rPr>
              <a:t>a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. w terminie głównym: 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 kwietniu (15-17)</a:t>
            </a:r>
          </a:p>
          <a:p>
            <a:pPr algn="just">
              <a:spcAft>
                <a:spcPts val="0"/>
              </a:spcAft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 	</a:t>
            </a:r>
            <a:r>
              <a:rPr lang="pl-PL" sz="2400" u="sng" dirty="0" smtClean="0">
                <a:solidFill>
                  <a:srgbClr val="000000"/>
                </a:solidFill>
                <a:latin typeface="Times New Roman"/>
                <a:ea typeface="Calibri"/>
              </a:rPr>
              <a:t>b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. w terminie dodatkowym: 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Times New Roman"/>
                <a:ea typeface="Calibri"/>
              </a:rPr>
              <a:t>w czerwcu (3-5)</a:t>
            </a:r>
            <a:endParaRPr lang="pl-PL" sz="2400" dirty="0"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955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0"/>
            <a:ext cx="864096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l-PL" sz="22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lvl="0" algn="just"/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3. Do egzaminu ósmoklasisty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w terminie dodatkowym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 przystępuje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	uczeń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, 	który: </a:t>
            </a:r>
          </a:p>
          <a:p>
            <a:pPr lvl="0" algn="just"/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	a. z przyczyn losowych lub zdrowotnych nie przystąpił do 	egzaminu ósmoklasisty z danego przedmiotu lub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	przedmiotów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	w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terminie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głównym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          </a:t>
            </a:r>
            <a:r>
              <a:rPr lang="pl-PL" sz="2400" i="1" dirty="0" smtClean="0">
                <a:solidFill>
                  <a:srgbClr val="000000"/>
                </a:solidFill>
                <a:latin typeface="Times New Roman"/>
                <a:ea typeface="Calibri"/>
              </a:rPr>
              <a:t>ALBO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</a:p>
          <a:p>
            <a:pPr lvl="0" algn="just"/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	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b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. przerwał lub któremu przerwano i unieważniono egzamin 	ósmoklasisty z danego przedmiotu lub przedmiotów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            w terminie głównym (również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z przyczyn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losowych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lub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	zdrowotnych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). </a:t>
            </a:r>
            <a:endParaRPr lang="pl-PL" sz="24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    Do egzaminu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ósmoklasisty w terminie dodatkowym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	przystępuje 	również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uczeń, któremu dyrektor OKE lub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	dyrektor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CKE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	unieważnił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egzamin z danego przedmiotu lub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	przedmiotów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. </a:t>
            </a:r>
          </a:p>
          <a:p>
            <a:pPr algn="just"/>
            <a:r>
              <a:rPr lang="pl-PL" sz="2400" dirty="0" smtClean="0">
                <a:latin typeface="Times New Roman"/>
                <a:ea typeface="Calibri"/>
              </a:rPr>
              <a:t>    Do </a:t>
            </a:r>
            <a:r>
              <a:rPr lang="pl-PL" sz="2400" dirty="0">
                <a:latin typeface="Times New Roman"/>
                <a:ea typeface="Calibri"/>
              </a:rPr>
              <a:t>egzaminu ósmoklasisty w terminie dodatkowym zdający </a:t>
            </a:r>
            <a:r>
              <a:rPr lang="pl-PL" sz="2400" dirty="0" smtClean="0">
                <a:latin typeface="Times New Roman"/>
                <a:ea typeface="Calibri"/>
              </a:rPr>
              <a:t>	przystępuje </a:t>
            </a:r>
            <a:r>
              <a:rPr lang="pl-PL" sz="2400" dirty="0">
                <a:latin typeface="Times New Roman"/>
                <a:ea typeface="Calibri"/>
              </a:rPr>
              <a:t>w szkole, której jest </a:t>
            </a:r>
            <a:r>
              <a:rPr lang="pl-PL" sz="2400" dirty="0" smtClean="0">
                <a:latin typeface="Times New Roman"/>
                <a:ea typeface="Calibri"/>
              </a:rPr>
              <a:t>uczniem. </a:t>
            </a:r>
          </a:p>
          <a:p>
            <a:pPr algn="just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3188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300562"/>
              </p:ext>
            </p:extLst>
          </p:nvPr>
        </p:nvGraphicFramePr>
        <p:xfrm>
          <a:off x="107504" y="188640"/>
          <a:ext cx="8928992" cy="6309360"/>
        </p:xfrm>
        <a:graphic>
          <a:graphicData uri="http://schemas.openxmlformats.org/drawingml/2006/table">
            <a:tbl>
              <a:tblPr/>
              <a:tblGrid>
                <a:gridCol w="8928992"/>
              </a:tblGrid>
              <a:tr h="5760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.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Egzamin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ósmoklasisty jest przeprowadzany w formie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pisemnej, przez </a:t>
                      </a:r>
                      <a:r>
                        <a:rPr lang="pl-PL" sz="2400" u="sng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trzy kolejne dni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. Nie ma ustalonego minimalnego progu zdawalności, ale do egzaminu trzeba</a:t>
                      </a:r>
                      <a:r>
                        <a:rPr lang="pl-PL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przystąpić, aby ukończyć szkołę podstawową.</a:t>
                      </a:r>
                      <a:endParaRPr lang="pl-PL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01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5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.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Egzamin obejmuje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następujące przedmioty: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a.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 język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polski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b.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 matematykę </a:t>
                      </a:r>
                      <a:endParaRPr lang="pl-PL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c.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 język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obcy nowożytny.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6.  </a:t>
                      </a:r>
                      <a:r>
                        <a:rPr lang="pl-PL" sz="2400" u="sng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Pierwszego dnia</a:t>
                      </a:r>
                      <a:r>
                        <a:rPr lang="pl-PL" sz="2400" u="non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jest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przeprowadzany egzamin </a:t>
                      </a:r>
                      <a: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z 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języka polskiego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,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który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trwa 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120 </a:t>
                      </a:r>
                      <a: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minut</a:t>
                      </a:r>
                      <a:r>
                        <a:rPr lang="pl-PL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(dla uczniów </a:t>
                      </a:r>
                      <a:r>
                        <a:rPr lang="pl-PL" sz="2400" u="sng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z dostosowaniem 180 minut</a:t>
                      </a:r>
                      <a:r>
                        <a:rPr lang="pl-PL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).</a:t>
                      </a:r>
                      <a:endParaRPr lang="pl-PL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7.  </a:t>
                      </a:r>
                      <a:r>
                        <a:rPr lang="pl-PL" sz="2400" u="sng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Drugiego dnia</a:t>
                      </a:r>
                      <a:r>
                        <a:rPr lang="pl-PL" sz="2400" u="non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jest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przeprowadzany egzamin </a:t>
                      </a:r>
                      <a: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z 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matematyki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, który trwa 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 </a:t>
                      </a:r>
                      <a: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minut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(</a:t>
                      </a: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dla uczniów </a:t>
                      </a:r>
                      <a:r>
                        <a:rPr kumimoji="0" lang="pl-PL" sz="24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z dostosowaniem 150 minut</a:t>
                      </a: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).</a:t>
                      </a:r>
                      <a:endParaRPr lang="pl-PL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8.  </a:t>
                      </a:r>
                      <a:r>
                        <a:rPr lang="pl-PL" sz="2400" u="sng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Trzeciego dnia</a:t>
                      </a:r>
                      <a:r>
                        <a:rPr lang="pl-PL" sz="2400" u="non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jest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przeprowadzany egzamin </a:t>
                      </a:r>
                      <a: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z 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języka </a:t>
                      </a:r>
                      <a:r>
                        <a:rPr lang="pl-PL" sz="24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angielskiego</a:t>
                      </a:r>
                      <a:r>
                        <a:rPr lang="pl-PL" sz="24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który trwa 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90 </a:t>
                      </a:r>
                      <a:r>
                        <a:rPr lang="pl-PL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minut 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(</a:t>
                      </a: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dla uczniów </a:t>
                      </a:r>
                      <a:r>
                        <a:rPr kumimoji="0" lang="pl-PL" sz="24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z dostosowaniem 135 minut</a:t>
                      </a:r>
                      <a:r>
                        <a:rPr kumimoji="0" lang="pl-PL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).</a:t>
                      </a:r>
                      <a:r>
                        <a:rPr lang="pl-PL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endParaRPr lang="pl-PL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28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512" y="332656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9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.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Do czasu trwania egzaminu ósmoklasisty z każdego przedmiotu nie wlicza się czasu przeznaczonego na sprawdzenie przez ucznia poprawności przeniesienia odpowiedzi na kartę odpowiedzi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(dodatkowe </a:t>
            </a:r>
            <a:r>
              <a:rPr lang="pl-PL" sz="2400" u="sng" dirty="0" smtClean="0">
                <a:solidFill>
                  <a:srgbClr val="000000"/>
                </a:solidFill>
                <a:latin typeface="Times New Roman"/>
                <a:ea typeface="Calibri"/>
              </a:rPr>
              <a:t>5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minut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), dotyczy to uczniów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, którzy mają obowiązek zaznaczenia odpowiedzi na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karcie. </a:t>
            </a:r>
            <a:endParaRPr lang="pl-PL" sz="24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endParaRPr lang="pl-PL" sz="24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10.</a:t>
            </a:r>
            <a:r>
              <a:rPr lang="pl-PL" sz="2400" u="sng" dirty="0" smtClean="0">
                <a:solidFill>
                  <a:srgbClr val="000000"/>
                </a:solidFill>
                <a:latin typeface="Times New Roman"/>
                <a:ea typeface="Calibri"/>
              </a:rPr>
              <a:t>Laureat </a:t>
            </a:r>
            <a:r>
              <a:rPr lang="pl-PL" sz="2400" u="sng" dirty="0">
                <a:solidFill>
                  <a:srgbClr val="000000"/>
                </a:solidFill>
                <a:latin typeface="Times New Roman"/>
                <a:ea typeface="Calibri"/>
              </a:rPr>
              <a:t>i finalista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 olimpiady przedmiotowej wymienionej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w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wykazie olimpiad oraz laureat konkursu przedmiotowego o zasięgu wojewódzkim lub </a:t>
            </a:r>
            <a:r>
              <a:rPr lang="pl-PL" sz="2400" dirty="0" err="1">
                <a:solidFill>
                  <a:srgbClr val="000000"/>
                </a:solidFill>
                <a:latin typeface="Times New Roman"/>
                <a:ea typeface="Calibri"/>
              </a:rPr>
              <a:t>ponadwojewódzkim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, organizowanego z zakresu jednego z przedmiotów objętych egzaminem ósmoklasisty, są zwolnieni z egzaminu ósmoklasisty z tego przedmiotu.</a:t>
            </a:r>
          </a:p>
          <a:p>
            <a:pPr algn="just">
              <a:spcAft>
                <a:spcPts val="0"/>
              </a:spcAft>
            </a:pP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Zwolnienie następuje na podstawie zaświadczenia stwierdzającego uzyskanie przez ucznia </a:t>
            </a:r>
            <a:r>
              <a:rPr lang="pl-PL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tytułu </a:t>
            </a:r>
            <a:r>
              <a:rPr lang="pl-PL" sz="2400" dirty="0">
                <a:solidFill>
                  <a:srgbClr val="000000"/>
                </a:solidFill>
                <a:latin typeface="Times New Roman"/>
                <a:ea typeface="Calibri"/>
              </a:rPr>
              <a:t>odpowiednio laureata lub finalisty. Zaświadczenie przedkłada się przewodniczącemu zespołu egzaminacyjnego.</a:t>
            </a:r>
          </a:p>
          <a:p>
            <a:pPr algn="just">
              <a:spcAft>
                <a:spcPts val="0"/>
              </a:spcAft>
            </a:pPr>
            <a:endParaRPr lang="pl-PL" sz="2400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564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erownictwo">
  <a:themeElements>
    <a:clrScheme name="Kierownictw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ierownictw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ierownictw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678</TotalTime>
  <Words>1210</Words>
  <Application>Microsoft Office PowerPoint</Application>
  <PresentationFormat>Pokaz na ekranie (4:3)</PresentationFormat>
  <Paragraphs>134</Paragraphs>
  <Slides>29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0" baseType="lpstr">
      <vt:lpstr>Kierownictwo</vt:lpstr>
      <vt:lpstr>Informacje dla  rodzica ucznia  przystępującego  do egzaminu ósmoklasisty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Informacje dla  rodzica ucznia  przystępującego  do egzaminu ósmoklasisty</dc:title>
  <dc:creator>pok-naucz</dc:creator>
  <cp:lastModifiedBy>pok-naucz</cp:lastModifiedBy>
  <cp:revision>47</cp:revision>
  <dcterms:created xsi:type="dcterms:W3CDTF">2019-02-11T10:52:57Z</dcterms:created>
  <dcterms:modified xsi:type="dcterms:W3CDTF">2019-02-18T13:33:04Z</dcterms:modified>
</cp:coreProperties>
</file>