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6" r:id="rId8"/>
    <p:sldId id="263" r:id="rId9"/>
    <p:sldId id="264" r:id="rId10"/>
    <p:sldId id="265" r:id="rId11"/>
    <p:sldId id="267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C117F-5CCF-4837-BE5F-2B92066CAFAF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EB90BD-B6CE-46B7-997F-7313B992CCDC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B9D11F-B188-461D-B23F-39381795C052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6D8D9-55A2-4063-B0F3-121F44549695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B24536-994D-4021-A283-9F449C0DB509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BBB78-C96F-47B7-AB17-D852CA960AC9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F48C-C7C6-4055-9F49-3777875E72AE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178E61D-D431-422C-9764-11DAFE33AB63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E42F4-6EEF-4EF7-8ED4-2208F0F89A08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78ACC-22D6-47C1-A373-4FD133E34F3C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5A6C69-6797-4E8A-BF37-F2C3751466E9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014A1-A632-4878-A0D3-F52BA7563730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9F462-093F-4566-844B-4C71F2739DA5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A7AC-904D-4781-85BA-7D10C17ED021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1444B-B92B-4E27-8C94-BB93EAF5CB18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3EFA5E-FA76-400D-B3DC-F0BA90E6D107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6E9DEC-419B-4CC5-A080-3B06BD5A8291}" type="datetimeFigureOut">
              <a:rPr lang="en-US" dirty="0"/>
              <a:t>11/26/2020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pl.wikipedia.org/wiki/Hipolit_Cegielski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mężczyzna, osoba, krawat, noszenie&#10;&#10;Opis wygenerowany automatycznie">
            <a:extLst>
              <a:ext uri="{FF2B5EF4-FFF2-40B4-BE49-F238E27FC236}">
                <a16:creationId xmlns:a16="http://schemas.microsoft.com/office/drawing/2014/main" id="{0F9D8B4F-79AF-4582-BA26-50F9D0BA1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42" b="37583"/>
          <a:stretch/>
        </p:blipFill>
        <p:spPr>
          <a:xfrm>
            <a:off x="-3176" y="10"/>
            <a:ext cx="12192000" cy="6857991"/>
          </a:xfrm>
          <a:prstGeom prst="rect">
            <a:avLst/>
          </a:prstGeom>
        </p:spPr>
      </p:pic>
      <p:sp>
        <p:nvSpPr>
          <p:cNvPr id="25" name="Rectangle 9">
            <a:extLst>
              <a:ext uri="{FF2B5EF4-FFF2-40B4-BE49-F238E27FC236}">
                <a16:creationId xmlns:a16="http://schemas.microsoft.com/office/drawing/2014/main" id="{41704883-D088-4683-A1FD-AEE53B3361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4249541"/>
            <a:ext cx="8968085" cy="1660332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6AA6C61-76D3-455F-99ED-25CFD782F0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4402667"/>
            <a:ext cx="8133478" cy="940240"/>
          </a:xfrm>
        </p:spPr>
        <p:txBody>
          <a:bodyPr>
            <a:normAutofit/>
          </a:bodyPr>
          <a:lstStyle/>
          <a:p>
            <a:r>
              <a:rPr lang="pl-PL" sz="4800" dirty="0"/>
              <a:t>Hipolit Cegielski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8BAEC440-C81E-48B4-B0D1-1990115759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322" y="5342302"/>
            <a:ext cx="8133478" cy="406566"/>
          </a:xfrm>
        </p:spPr>
        <p:txBody>
          <a:bodyPr>
            <a:normAutofit/>
          </a:bodyPr>
          <a:lstStyle/>
          <a:p>
            <a:r>
              <a:rPr lang="pl-PL" sz="1800"/>
              <a:t>Mateusz Ciesielski 5a</a:t>
            </a:r>
          </a:p>
        </p:txBody>
      </p:sp>
      <p:sp>
        <p:nvSpPr>
          <p:cNvPr id="26" name="Rectangle 11">
            <a:extLst>
              <a:ext uri="{FF2B5EF4-FFF2-40B4-BE49-F238E27FC236}">
                <a16:creationId xmlns:a16="http://schemas.microsoft.com/office/drawing/2014/main" id="{A9C04EC1-26B9-40BD-84A6-B2C0A913D0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4249541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13">
            <a:extLst>
              <a:ext uri="{FF2B5EF4-FFF2-40B4-BE49-F238E27FC236}">
                <a16:creationId xmlns:a16="http://schemas.microsoft.com/office/drawing/2014/main" id="{9BAB74E2-5A82-47FD-BBB4-BFD47779FF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902314"/>
            <a:ext cx="8968085" cy="275942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15">
            <a:extLst>
              <a:ext uri="{FF2B5EF4-FFF2-40B4-BE49-F238E27FC236}">
                <a16:creationId xmlns:a16="http://schemas.microsoft.com/office/drawing/2014/main" id="{9C4FFB60-A034-4994-8F55-E38D4F31C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11715" y="5902314"/>
            <a:ext cx="3080285" cy="275942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837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5" name="Obraz 4" descr="Obraz zawierający zewnętrzne, budynek, przód, ulica&#10;&#10;Opis wygenerowany automatycznie">
            <a:extLst>
              <a:ext uri="{FF2B5EF4-FFF2-40B4-BE49-F238E27FC236}">
                <a16:creationId xmlns:a16="http://schemas.microsoft.com/office/drawing/2014/main" id="{8A5976E4-1901-4F15-AF60-DFCCA7F2FF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748" b="1"/>
          <a:stretch/>
        </p:blipFill>
        <p:spPr>
          <a:xfrm>
            <a:off x="7547810" y="10"/>
            <a:ext cx="464101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269FAF0-C3B6-4EC6-8513-89E64A3F9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pl-PL" dirty="0"/>
              <a:t>Hipolit Cegielski - śmierć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3A21D3-064A-49C1-91E9-C46BBB751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pl-PL" spc="300" dirty="0"/>
              <a:t>z</a:t>
            </a:r>
            <a:r>
              <a:rPr lang="pl-PL" b="0" i="0" spc="300" dirty="0">
                <a:effectLst/>
              </a:rPr>
              <a:t>marł 30 listopada 1868 w Poznaniu. Opiekę nad majątkiem </a:t>
            </a:r>
            <a:br>
              <a:rPr lang="pl-PL" b="0" i="0" spc="300" dirty="0">
                <a:effectLst/>
              </a:rPr>
            </a:br>
            <a:r>
              <a:rPr lang="pl-PL" b="0" i="0" spc="300" dirty="0">
                <a:effectLst/>
              </a:rPr>
              <a:t>i nieletnimi dziećmi przekazał bliskiemu przyjacielowi Władysławowi Bentkowskiemu</a:t>
            </a:r>
          </a:p>
          <a:p>
            <a:pPr marL="0" indent="0">
              <a:buNone/>
            </a:pPr>
            <a:endParaRPr lang="pl-PL" b="0" i="0" spc="300" dirty="0">
              <a:effectLst/>
            </a:endParaRPr>
          </a:p>
          <a:p>
            <a:r>
              <a:rPr lang="pl-PL" spc="300" dirty="0"/>
              <a:t>z</a:t>
            </a:r>
            <a:r>
              <a:rPr lang="pl-PL" b="0" i="0" spc="300" dirty="0">
                <a:effectLst/>
              </a:rPr>
              <a:t>ostał pochowany na cmentarzu świętomarcińskim</a:t>
            </a: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823409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26" name="Rectangle 25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B0A9797-7B63-46DE-A9EE-EA96E0EFCF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r>
              <a:rPr lang="pl-PL" spc="3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https://pl.wikipedia.org/wiki/Hipolit_Cegielski</a:t>
            </a:r>
            <a:endParaRPr lang="pl-PL" spc="300" dirty="0"/>
          </a:p>
          <a:p>
            <a:pPr marL="0" indent="0">
              <a:buNone/>
            </a:pPr>
            <a:endParaRPr lang="pl-PL" spc="300" dirty="0"/>
          </a:p>
          <a:p>
            <a:r>
              <a:rPr lang="pl-PL" spc="300" dirty="0"/>
              <a:t>„Hipolit Cegielski </a:t>
            </a:r>
            <a:br>
              <a:rPr lang="pl-PL" spc="300" dirty="0"/>
            </a:br>
            <a:r>
              <a:rPr lang="pl-PL" spc="300" dirty="0"/>
              <a:t>i jego dziedzictwo” Bolesław Januszkiewicz</a:t>
            </a:r>
          </a:p>
        </p:txBody>
      </p:sp>
      <p:pic>
        <p:nvPicPr>
          <p:cNvPr id="5" name="Obraz 4" descr="Obraz zawierający tekst, budynek, zdjęcie, stare&#10;&#10;Opis wygenerowany automatycznie">
            <a:extLst>
              <a:ext uri="{FF2B5EF4-FFF2-40B4-BE49-F238E27FC236}">
                <a16:creationId xmlns:a16="http://schemas.microsoft.com/office/drawing/2014/main" id="{5987055D-D0A0-4650-B1AD-3E08111C34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05" r="-2" b="13995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53D74BE-8331-4836-B0B4-0CE9844F7D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pl-PL"/>
              <a:t>Hipolit Cegielski – źródła informacji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012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1F96169-FAF1-458E-8E16-E647E1290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altLang="pl-PL" sz="3600" b="1" dirty="0"/>
              <a:t>Hipolit Cegielski</a:t>
            </a:r>
            <a:r>
              <a:rPr lang="pl-PL" altLang="pl-PL" sz="3600" dirty="0"/>
              <a:t> 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6FB6B4A-3200-4EA5-B12F-5DD201BFA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4188214"/>
          </a:xfrm>
        </p:spPr>
        <p:txBody>
          <a:bodyPr>
            <a:normAutofit/>
          </a:bodyPr>
          <a:lstStyle/>
          <a:p>
            <a:r>
              <a:rPr lang="pl-PL" altLang="pl-PL" sz="2400" spc="600" dirty="0">
                <a:ea typeface="GungsuhChe" panose="02030609000101010101" pitchFamily="49" charset="-127"/>
              </a:rPr>
              <a:t>urodził się 6 stycznia 1813 (lub 16 stycznia 1813)w Ławkach koło Gniezna</a:t>
            </a:r>
          </a:p>
          <a:p>
            <a:pPr marL="0" indent="0">
              <a:buNone/>
            </a:pPr>
            <a:r>
              <a:rPr lang="pl-PL" altLang="pl-PL" spc="600" dirty="0">
                <a:ea typeface="GungsuhChe" panose="02030609000101010101" pitchFamily="49" charset="-127"/>
              </a:rPr>
              <a:t> </a:t>
            </a:r>
            <a:endParaRPr lang="pl-PL" altLang="pl-PL" sz="2400" spc="600" dirty="0">
              <a:ea typeface="GungsuhChe" panose="02030609000101010101" pitchFamily="49" charset="-127"/>
            </a:endParaRPr>
          </a:p>
          <a:p>
            <a:r>
              <a:rPr lang="pl-PL" spc="600" dirty="0"/>
              <a:t>s</a:t>
            </a:r>
            <a:r>
              <a:rPr lang="pl-PL" b="0" i="0" spc="600" dirty="0">
                <a:effectLst/>
              </a:rPr>
              <a:t>yn Michała Cegielskiego i Józefy </a:t>
            </a:r>
            <a:br>
              <a:rPr lang="pl-PL" b="0" i="0" spc="600" dirty="0">
                <a:effectLst/>
              </a:rPr>
            </a:br>
            <a:r>
              <a:rPr lang="pl-PL" b="0" i="0" spc="600" dirty="0">
                <a:effectLst/>
              </a:rPr>
              <a:t>z </a:t>
            </a:r>
            <a:r>
              <a:rPr lang="pl-PL" b="0" i="0" spc="600" dirty="0" err="1">
                <a:effectLst/>
              </a:rPr>
              <a:t>Palkowskich</a:t>
            </a:r>
            <a:endParaRPr lang="pl-PL" b="0" i="0" spc="600" dirty="0">
              <a:effectLst/>
            </a:endParaRPr>
          </a:p>
          <a:p>
            <a:pPr marL="0" indent="0">
              <a:buNone/>
            </a:pPr>
            <a:endParaRPr lang="pl-PL" b="0" i="0" spc="600" dirty="0">
              <a:effectLst/>
            </a:endParaRPr>
          </a:p>
          <a:p>
            <a:r>
              <a:rPr lang="pl-PL" spc="600" dirty="0"/>
              <a:t>w</a:t>
            </a:r>
            <a:r>
              <a:rPr lang="pl-PL" b="0" i="0" spc="600" dirty="0">
                <a:effectLst/>
              </a:rPr>
              <a:t> dzieciństwie stracił matkę, a ojciec zbankrutował, co uznaje się za główną przyczynę dużej samodzielności młodego Hipolita</a:t>
            </a:r>
            <a:endParaRPr lang="pl-PL" b="0" i="0" spc="600" dirty="0">
              <a:effectLst/>
              <a:ea typeface="GungsuhChe" panose="02030609000101010101" pitchFamily="49" charset="-127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40161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CD9D7F-7A48-4C54-9720-D1CD30D00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575" y="2336873"/>
            <a:ext cx="5663953" cy="3599316"/>
          </a:xfrm>
        </p:spPr>
        <p:txBody>
          <a:bodyPr>
            <a:normAutofit lnSpcReduction="10000"/>
          </a:bodyPr>
          <a:lstStyle/>
          <a:p>
            <a:r>
              <a:rPr lang="pl-PL" sz="2000" b="0" i="0" spc="600" dirty="0">
                <a:effectLst/>
              </a:rPr>
              <a:t>1827–1830 uczył się w Gimnazjum w Trzemesznie</a:t>
            </a:r>
          </a:p>
          <a:p>
            <a:pPr marL="0" indent="0">
              <a:buNone/>
            </a:pPr>
            <a:endParaRPr lang="pl-PL" sz="2000" b="0" i="0" u="sng" spc="600" dirty="0">
              <a:effectLst/>
            </a:endParaRPr>
          </a:p>
          <a:p>
            <a:r>
              <a:rPr lang="pl-PL" sz="2000" b="0" i="0" spc="600" dirty="0">
                <a:effectLst/>
              </a:rPr>
              <a:t>1830–1835 uczył się w Gimnazjum św. Marii Magdaleny w Poznaniu</a:t>
            </a:r>
          </a:p>
          <a:p>
            <a:pPr marL="0" indent="0">
              <a:buNone/>
            </a:pPr>
            <a:endParaRPr lang="pl-PL" sz="2000" b="0" i="0" u="sng" spc="600" dirty="0">
              <a:effectLst/>
            </a:endParaRPr>
          </a:p>
          <a:p>
            <a:r>
              <a:rPr lang="pl-PL" sz="2000" spc="600" dirty="0"/>
              <a:t>p</a:t>
            </a:r>
            <a:r>
              <a:rPr lang="pl-PL" sz="2000" b="0" i="0" spc="600" dirty="0">
                <a:effectLst/>
              </a:rPr>
              <a:t>o zdaniu matury rozpoczął studia na uniwersytecie berlińskim na wydziale filozofii</a:t>
            </a:r>
            <a:endParaRPr lang="pl-PL" sz="2000" spc="600" dirty="0"/>
          </a:p>
        </p:txBody>
      </p:sp>
      <p:pic>
        <p:nvPicPr>
          <p:cNvPr id="5" name="Obraz 4" descr="Obraz zawierający zewnętrzne, drzewo, trawa, ulica&#10;&#10;Opis wygenerowany automatycznie">
            <a:extLst>
              <a:ext uri="{FF2B5EF4-FFF2-40B4-BE49-F238E27FC236}">
                <a16:creationId xmlns:a16="http://schemas.microsoft.com/office/drawing/2014/main" id="{88386406-8D02-4D96-908B-8F4F5F48E2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01" r="19149" b="-2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2CC231C-7E2E-4377-819C-6D298F902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pl-PL" dirty="0"/>
              <a:t>Hipolit Cegielski – nauka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1929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Group 38">
            <a:extLst>
              <a:ext uri="{FF2B5EF4-FFF2-40B4-BE49-F238E27FC236}">
                <a16:creationId xmlns:a16="http://schemas.microsoft.com/office/drawing/2014/main" id="{FF508BC2-D0E6-462C-8817-CF53BC4DE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63" name="Rectangle 39">
              <a:extLst>
                <a:ext uri="{FF2B5EF4-FFF2-40B4-BE49-F238E27FC236}">
                  <a16:creationId xmlns:a16="http://schemas.microsoft.com/office/drawing/2014/main" id="{545E99BE-4C07-4385-A20F-E6878FCB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808CE3CF-ACF3-4369-AC4C-5F9ADE71E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64" name="Rectangle 42">
            <a:extLst>
              <a:ext uri="{FF2B5EF4-FFF2-40B4-BE49-F238E27FC236}">
                <a16:creationId xmlns:a16="http://schemas.microsoft.com/office/drawing/2014/main" id="{B76622F9-95FA-4AAD-9498-8E3D6C96A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002377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C74131D-9587-449B-9AD0-26EB8E857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6106978" cy="1080938"/>
          </a:xfrm>
        </p:spPr>
        <p:txBody>
          <a:bodyPr>
            <a:normAutofit/>
          </a:bodyPr>
          <a:lstStyle/>
          <a:p>
            <a:r>
              <a:rPr lang="pl-PL"/>
              <a:t>Hipolit Cegielski - rodzina</a:t>
            </a:r>
            <a:endParaRPr lang="pl-PL" dirty="0"/>
          </a:p>
        </p:txBody>
      </p:sp>
      <p:pic>
        <p:nvPicPr>
          <p:cNvPr id="65" name="Picture 44">
            <a:extLst>
              <a:ext uri="{FF2B5EF4-FFF2-40B4-BE49-F238E27FC236}">
                <a16:creationId xmlns:a16="http://schemas.microsoft.com/office/drawing/2014/main" id="{DFD6E812-7831-40CE-93CF-E0EBB8521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040880" cy="20273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675AA30-12DE-4EDB-AE12-4CB334C8A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106979" cy="3599316"/>
          </a:xfrm>
        </p:spPr>
        <p:txBody>
          <a:bodyPr>
            <a:normAutofit/>
          </a:bodyPr>
          <a:lstStyle/>
          <a:p>
            <a:r>
              <a:rPr lang="pl-PL" spc="600" dirty="0"/>
              <a:t>w</a:t>
            </a:r>
            <a:r>
              <a:rPr lang="pl-PL" b="0" i="0" spc="600" dirty="0">
                <a:effectLst/>
              </a:rPr>
              <a:t> 1841 ożenił się </a:t>
            </a:r>
            <a:br>
              <a:rPr lang="pl-PL" b="0" i="0" spc="600" dirty="0">
                <a:effectLst/>
              </a:rPr>
            </a:br>
            <a:r>
              <a:rPr lang="pl-PL" b="0" i="0" spc="600" dirty="0">
                <a:effectLst/>
              </a:rPr>
              <a:t>z Walentyną </a:t>
            </a:r>
            <a:r>
              <a:rPr lang="pl-PL" b="0" i="0" spc="600" dirty="0" err="1">
                <a:effectLst/>
              </a:rPr>
              <a:t>Motty</a:t>
            </a:r>
            <a:endParaRPr lang="pl-PL" b="0" i="0" spc="600" dirty="0">
              <a:effectLst/>
            </a:endParaRPr>
          </a:p>
          <a:p>
            <a:pPr marL="0" indent="0">
              <a:buNone/>
            </a:pPr>
            <a:endParaRPr lang="pl-PL" b="0" i="0" spc="600" dirty="0">
              <a:effectLst/>
            </a:endParaRPr>
          </a:p>
          <a:p>
            <a:r>
              <a:rPr lang="pl-PL" b="0" i="0" spc="600" dirty="0">
                <a:effectLst/>
              </a:rPr>
              <a:t>miał troje dzieci: </a:t>
            </a:r>
          </a:p>
          <a:p>
            <a:pPr marL="0" indent="0">
              <a:buNone/>
            </a:pPr>
            <a:r>
              <a:rPr lang="pl-PL" spc="600" dirty="0"/>
              <a:t>	</a:t>
            </a:r>
            <a:r>
              <a:rPr lang="pl-PL" b="0" i="0" spc="600" dirty="0">
                <a:effectLst/>
              </a:rPr>
              <a:t>Stefana</a:t>
            </a:r>
          </a:p>
          <a:p>
            <a:pPr marL="0" indent="0">
              <a:buNone/>
            </a:pPr>
            <a:r>
              <a:rPr lang="pl-PL" spc="600" dirty="0"/>
              <a:t>	</a:t>
            </a:r>
            <a:r>
              <a:rPr lang="pl-PL" b="0" i="0" spc="600" dirty="0">
                <a:effectLst/>
              </a:rPr>
              <a:t>Karolinę</a:t>
            </a:r>
          </a:p>
          <a:p>
            <a:pPr marL="0" indent="0">
              <a:buNone/>
            </a:pPr>
            <a:r>
              <a:rPr lang="pl-PL" spc="600" dirty="0"/>
              <a:t>	</a:t>
            </a:r>
            <a:r>
              <a:rPr lang="pl-PL" b="0" i="0" spc="600" dirty="0">
                <a:effectLst/>
              </a:rPr>
              <a:t>Zofię</a:t>
            </a:r>
            <a:endParaRPr lang="pl-PL" spc="600" dirty="0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137E0146-6A86-4782-8C4E-E944DD4302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433" r="1" b="31934"/>
          <a:stretch/>
        </p:blipFill>
        <p:spPr>
          <a:xfrm>
            <a:off x="7318966" y="484632"/>
            <a:ext cx="4495806" cy="351194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5" name="Obraz 4" descr="Obraz zawierający zdjęcie, kobieta, pozujący, młode&#10;&#10;Opis wygenerowany automatycznie">
            <a:extLst>
              <a:ext uri="{FF2B5EF4-FFF2-40B4-BE49-F238E27FC236}">
                <a16:creationId xmlns:a16="http://schemas.microsoft.com/office/drawing/2014/main" id="{FAE5167B-6062-4E6A-939F-635FD81590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38" r="-2" b="-2"/>
          <a:stretch/>
        </p:blipFill>
        <p:spPr>
          <a:xfrm>
            <a:off x="7318965" y="4150596"/>
            <a:ext cx="1663109" cy="2223497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9" name="Obraz 8" descr="Obraz zawierający zdjęcie, wewnątrz, osoba, dziewczynka&#10;&#10;Opis wygenerowany automatycznie">
            <a:extLst>
              <a:ext uri="{FF2B5EF4-FFF2-40B4-BE49-F238E27FC236}">
                <a16:creationId xmlns:a16="http://schemas.microsoft.com/office/drawing/2014/main" id="{CB969EB7-7E8A-4E19-8DA5-94302636E2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7120" r="2" b="31489"/>
          <a:stretch/>
        </p:blipFill>
        <p:spPr>
          <a:xfrm>
            <a:off x="9144000" y="4150596"/>
            <a:ext cx="2670772" cy="223180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94615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05FF97C-1019-4060-91E0-8E0D1FC1B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Hipolit Cegielski - praca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D2A5FF4-5818-4B59-A581-EFA963D2C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l-PL" spc="300" dirty="0"/>
              <a:t>był nauczycielem w Gimnazjum </a:t>
            </a:r>
            <a:r>
              <a:rPr lang="pl-PL" sz="2400" b="0" spc="300" dirty="0">
                <a:effectLst/>
              </a:rPr>
              <a:t>św. Marii Magdaleny </a:t>
            </a:r>
            <a:br>
              <a:rPr lang="pl-PL" sz="2400" b="0" spc="300" dirty="0">
                <a:effectLst/>
              </a:rPr>
            </a:br>
            <a:r>
              <a:rPr lang="pl-PL" sz="2400" b="0" spc="300" dirty="0">
                <a:effectLst/>
              </a:rPr>
              <a:t>w Poznaniu</a:t>
            </a:r>
          </a:p>
          <a:p>
            <a:r>
              <a:rPr lang="pl-PL" b="0" spc="300" dirty="0">
                <a:effectLst/>
              </a:rPr>
              <a:t>publikował liczne artykuły z zakresu lingwistyki </a:t>
            </a:r>
            <a:br>
              <a:rPr lang="pl-PL" b="0" spc="300" dirty="0">
                <a:effectLst/>
              </a:rPr>
            </a:br>
            <a:r>
              <a:rPr lang="pl-PL" b="0" spc="300" dirty="0">
                <a:effectLst/>
              </a:rPr>
              <a:t>i dydaktyki w tym rozprawę ”O słowie polskim </a:t>
            </a:r>
            <a:br>
              <a:rPr lang="pl-PL" b="0" spc="300" dirty="0">
                <a:effectLst/>
              </a:rPr>
            </a:br>
            <a:r>
              <a:rPr lang="pl-PL" b="0" spc="300" dirty="0">
                <a:effectLst/>
              </a:rPr>
              <a:t>i koniugacjach jeg</a:t>
            </a:r>
            <a:r>
              <a:rPr lang="pl-PL" spc="300" dirty="0"/>
              <a:t>o” (</a:t>
            </a:r>
            <a:r>
              <a:rPr lang="pl-PL" b="0" spc="300" dirty="0">
                <a:effectLst/>
              </a:rPr>
              <a:t>1842)</a:t>
            </a:r>
          </a:p>
          <a:p>
            <a:r>
              <a:rPr lang="pl-PL" spc="300" dirty="0"/>
              <a:t>n</a:t>
            </a:r>
            <a:r>
              <a:rPr lang="pl-PL" b="0" spc="300" dirty="0">
                <a:effectLst/>
              </a:rPr>
              <a:t>apisał: podręcznik do gramatyki języka greckiego </a:t>
            </a:r>
            <a:br>
              <a:rPr lang="pl-PL" b="0" spc="300" dirty="0">
                <a:effectLst/>
              </a:rPr>
            </a:br>
            <a:r>
              <a:rPr lang="pl-PL" b="0" spc="300" dirty="0">
                <a:effectLst/>
              </a:rPr>
              <a:t>(1843) i ”Naukę poezji</a:t>
            </a:r>
            <a:r>
              <a:rPr lang="pl-PL" b="0" spc="300" baseline="30000" dirty="0">
                <a:effectLst/>
              </a:rPr>
              <a:t>”</a:t>
            </a:r>
            <a:r>
              <a:rPr lang="pl-PL" b="0" spc="300" dirty="0">
                <a:effectLst/>
              </a:rPr>
              <a:t> (1845)</a:t>
            </a:r>
          </a:p>
          <a:p>
            <a:r>
              <a:rPr lang="pl-PL" b="0" spc="300" dirty="0">
                <a:effectLst/>
              </a:rPr>
              <a:t>w 1852 wydał poszerzone wydanie rozprawy ”O języku polskim”</a:t>
            </a:r>
          </a:p>
          <a:p>
            <a:r>
              <a:rPr lang="pl-PL" b="0" spc="300" dirty="0">
                <a:effectLst/>
              </a:rPr>
              <a:t>był też jednym z pierwszych autorów literatury </a:t>
            </a:r>
            <a:br>
              <a:rPr lang="pl-PL" b="0" spc="300" dirty="0">
                <a:effectLst/>
              </a:rPr>
            </a:br>
            <a:r>
              <a:rPr lang="pl-PL" b="0" spc="300" dirty="0">
                <a:effectLst/>
              </a:rPr>
              <a:t>o tematyce technicznej wydając w 1858 ”Narzędzia </a:t>
            </a:r>
            <a:br>
              <a:rPr lang="pl-PL" b="0" spc="300" dirty="0">
                <a:effectLst/>
              </a:rPr>
            </a:br>
            <a:r>
              <a:rPr lang="pl-PL" b="0" spc="300" dirty="0">
                <a:effectLst/>
              </a:rPr>
              <a:t>i machiny rolnicze”</a:t>
            </a:r>
          </a:p>
        </p:txBody>
      </p:sp>
    </p:spTree>
    <p:extLst>
      <p:ext uri="{BB962C8B-B14F-4D97-AF65-F5344CB8AC3E}">
        <p14:creationId xmlns:p14="http://schemas.microsoft.com/office/powerpoint/2010/main" val="2580337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517B5A6-A161-49CE-80AF-8982A686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Hipolit Cegielski - praca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5160AE2-105A-4E1E-9E4F-8F80C4D66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88797" cy="3599316"/>
          </a:xfrm>
        </p:spPr>
        <p:txBody>
          <a:bodyPr>
            <a:normAutofit/>
          </a:bodyPr>
          <a:lstStyle/>
          <a:p>
            <a:r>
              <a:rPr lang="pl-PL" spc="300" dirty="0"/>
              <a:t>w 1846 </a:t>
            </a:r>
            <a:r>
              <a:rPr lang="pl-PL" b="0" i="0" spc="300" dirty="0">
                <a:effectLst/>
              </a:rPr>
              <a:t>zakończył karierę nauczyciela </a:t>
            </a:r>
          </a:p>
          <a:p>
            <a:r>
              <a:rPr lang="pl-PL" b="0" i="0" spc="300" dirty="0">
                <a:effectLst/>
              </a:rPr>
              <a:t>otworzył w poznańskim Bazarze sklep z narzędziami rolniczymi</a:t>
            </a:r>
          </a:p>
          <a:p>
            <a:r>
              <a:rPr lang="pl-PL" b="0" i="0" spc="300" dirty="0">
                <a:effectLst/>
              </a:rPr>
              <a:t>następnie sklep przekształcił w warsztat remontujący pługi i radła</a:t>
            </a:r>
          </a:p>
          <a:p>
            <a:r>
              <a:rPr lang="pl-PL" b="0" i="0" spc="300" dirty="0">
                <a:effectLst/>
              </a:rPr>
              <a:t>zakład przekształcił się w małą fabrykę narzędzi </a:t>
            </a:r>
            <a:br>
              <a:rPr lang="pl-PL" b="0" i="0" spc="300" dirty="0">
                <a:effectLst/>
              </a:rPr>
            </a:br>
            <a:r>
              <a:rPr lang="pl-PL" b="0" i="0" spc="300" dirty="0">
                <a:effectLst/>
              </a:rPr>
              <a:t>i maszyn rolniczych, która w 1855 przeniosła się na ulicę Kozią, a następnie w 1859 na ul. Strzelecką, gdzie powstała między innymi odlewnia</a:t>
            </a:r>
            <a:endParaRPr lang="pl-PL" spc="300" dirty="0"/>
          </a:p>
        </p:txBody>
      </p:sp>
    </p:spTree>
    <p:extLst>
      <p:ext uri="{BB962C8B-B14F-4D97-AF65-F5344CB8AC3E}">
        <p14:creationId xmlns:p14="http://schemas.microsoft.com/office/powerpoint/2010/main" val="866346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F508BC2-D0E6-462C-8817-CF53BC4DE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7" name="Rectangle 16">
              <a:extLst>
                <a:ext uri="{FF2B5EF4-FFF2-40B4-BE49-F238E27FC236}">
                  <a16:creationId xmlns:a16="http://schemas.microsoft.com/office/drawing/2014/main" id="{545E99BE-4C07-4385-A20F-E6878FCB4F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08CE3CF-ACF3-4369-AC4C-5F9ADE71E5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B76622F9-95FA-4AAD-9498-8E3D6C96A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002377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1DDEA31-92E0-4F91-80DC-9A0DC16F9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6106978" cy="1080938"/>
          </a:xfrm>
        </p:spPr>
        <p:txBody>
          <a:bodyPr>
            <a:normAutofit/>
          </a:bodyPr>
          <a:lstStyle/>
          <a:p>
            <a:r>
              <a:rPr lang="pl-PL" dirty="0"/>
              <a:t>Hipolit Cegielski - zdjęcia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FD6E812-7831-40CE-93CF-E0EBB85211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040880" cy="202738"/>
          </a:xfrm>
          <a:prstGeom prst="rect">
            <a:avLst/>
          </a:prstGeom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E0C3E2F9-5DF8-44AB-BF41-84722100A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106979" cy="3599316"/>
          </a:xfrm>
        </p:spPr>
        <p:txBody>
          <a:bodyPr>
            <a:normAutofit/>
          </a:bodyPr>
          <a:lstStyle/>
          <a:p>
            <a:endParaRPr lang="en-US" sz="1800" dirty="0"/>
          </a:p>
        </p:txBody>
      </p:sp>
      <p:pic>
        <p:nvPicPr>
          <p:cNvPr id="9" name="Obraz 8" descr="Obraz zawierający budynek, zdjęcie, siedzi, otwarte&#10;&#10;Opis wygenerowany automatycznie">
            <a:extLst>
              <a:ext uri="{FF2B5EF4-FFF2-40B4-BE49-F238E27FC236}">
                <a16:creationId xmlns:a16="http://schemas.microsoft.com/office/drawing/2014/main" id="{05CF2F85-EC5C-466C-B212-89BE6C3776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3" b="22229"/>
          <a:stretch/>
        </p:blipFill>
        <p:spPr>
          <a:xfrm rot="16200000">
            <a:off x="7530593" y="-437487"/>
            <a:ext cx="3511948" cy="522092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7" name="Obraz 6" descr="Obraz zawierający budynek, stare, zdjęcie, klasyczne&#10;&#10;Opis wygenerowany automatycznie">
            <a:extLst>
              <a:ext uri="{FF2B5EF4-FFF2-40B4-BE49-F238E27FC236}">
                <a16:creationId xmlns:a16="http://schemas.microsoft.com/office/drawing/2014/main" id="{5B825457-4A09-4137-9B01-9FA970B4BC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24" r="-2" b="32030"/>
          <a:stretch/>
        </p:blipFill>
        <p:spPr>
          <a:xfrm rot="16200000">
            <a:off x="779399" y="1827675"/>
            <a:ext cx="3753181" cy="4463848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5" name="Symbol zastępczy zawartości 4" descr="Obraz zawierający zdjęcie, rower, zewnętrzne, budynek&#10;&#10;Opis wygenerowany automatycznie">
            <a:extLst>
              <a:ext uri="{FF2B5EF4-FFF2-40B4-BE49-F238E27FC236}">
                <a16:creationId xmlns:a16="http://schemas.microsoft.com/office/drawing/2014/main" id="{8ADD7AE9-1AB9-40C6-831C-EF2577CD50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-3" b="18024"/>
          <a:stretch/>
        </p:blipFill>
        <p:spPr>
          <a:xfrm rot="16200000">
            <a:off x="6598804" y="2307118"/>
            <a:ext cx="3011998" cy="5850193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1594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8AE33F-4EAD-4797-8031-EA632B330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Hipolit Cegielski – działalność społeczna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B890F9C-C20E-4591-AF4E-566A35888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733186" cy="3599316"/>
          </a:xfrm>
        </p:spPr>
        <p:txBody>
          <a:bodyPr>
            <a:normAutofit lnSpcReduction="10000"/>
          </a:bodyPr>
          <a:lstStyle/>
          <a:p>
            <a:r>
              <a:rPr lang="pl-PL" b="0" i="0" spc="300" dirty="0">
                <a:effectLst/>
              </a:rPr>
              <a:t>Wiceprezes Towarzystwa Pomocy Naukowej </a:t>
            </a:r>
            <a:br>
              <a:rPr lang="pl-PL" b="0" i="0" spc="300" dirty="0">
                <a:effectLst/>
              </a:rPr>
            </a:br>
            <a:r>
              <a:rPr lang="pl-PL" b="0" i="0" spc="300" dirty="0">
                <a:effectLst/>
              </a:rPr>
              <a:t>(1850-1868) współpracował z Karolem Marcinkowskim </a:t>
            </a:r>
          </a:p>
          <a:p>
            <a:r>
              <a:rPr lang="pl-PL" b="0" i="0" spc="300" dirty="0">
                <a:effectLst/>
              </a:rPr>
              <a:t>ważną rolę odegrał </a:t>
            </a:r>
            <a:r>
              <a:rPr lang="pl-PL" spc="300" dirty="0"/>
              <a:t>w:</a:t>
            </a:r>
            <a:endParaRPr lang="pl-PL" b="0" i="0" spc="300" dirty="0">
              <a:effectLst/>
            </a:endParaRPr>
          </a:p>
          <a:p>
            <a:pPr lvl="1"/>
            <a:r>
              <a:rPr lang="pl-PL" spc="300" dirty="0"/>
              <a:t>Towarzystwo Przemysłowe Polskie (współtwórca i prezes),</a:t>
            </a:r>
          </a:p>
          <a:p>
            <a:pPr lvl="1"/>
            <a:r>
              <a:rPr lang="pl-PL" spc="300" dirty="0"/>
              <a:t>Centralne Towarzystwo Gospodarcze (prezes w latach 1865–1868), </a:t>
            </a:r>
          </a:p>
          <a:p>
            <a:pPr lvl="1"/>
            <a:r>
              <a:rPr lang="pl-PL" spc="300" dirty="0"/>
              <a:t>Poznańskie Towarzystwo Przyjaciół Nauk (wiceprezes)</a:t>
            </a:r>
          </a:p>
          <a:p>
            <a:r>
              <a:rPr lang="pl-PL" spc="300" dirty="0"/>
              <a:t>był również zwolennikiem reformy szkolnictwa średniego. Jego zasługą było powstanie szkoły realnej w Poznaniu.</a:t>
            </a:r>
          </a:p>
          <a:p>
            <a:endParaRPr lang="pl-PL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509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DB0D8B2-7A90-4E17-A669-747EBF01F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r>
              <a:rPr lang="pl-PL" spc="300" dirty="0"/>
              <a:t>w</a:t>
            </a:r>
            <a:r>
              <a:rPr lang="pl-PL" b="0" i="0" spc="300" dirty="0">
                <a:effectLst/>
              </a:rPr>
              <a:t> 1848 założył w Poznaniu pierwszy niezależny dziennik  „Gazetę Polską” w której był redaktorem naczelnym</a:t>
            </a:r>
          </a:p>
          <a:p>
            <a:pPr marL="0" indent="0">
              <a:buNone/>
            </a:pPr>
            <a:endParaRPr lang="pl-PL" b="0" i="0" spc="300" dirty="0">
              <a:effectLst/>
            </a:endParaRPr>
          </a:p>
          <a:p>
            <a:r>
              <a:rPr lang="pl-PL" spc="300" dirty="0"/>
              <a:t>p</a:t>
            </a:r>
            <a:r>
              <a:rPr lang="pl-PL" b="0" i="0" spc="300" dirty="0">
                <a:effectLst/>
              </a:rPr>
              <a:t>o upadku „Gazety Polskiej” pisał do „Gońca Polskiego”</a:t>
            </a:r>
            <a:endParaRPr lang="pl-PL" spc="300" dirty="0"/>
          </a:p>
        </p:txBody>
      </p:sp>
      <p:pic>
        <p:nvPicPr>
          <p:cNvPr id="5" name="Obraz 4" descr="Obraz zawierający tekst&#10;&#10;Opis wygenerowany automatycznie">
            <a:extLst>
              <a:ext uri="{FF2B5EF4-FFF2-40B4-BE49-F238E27FC236}">
                <a16:creationId xmlns:a16="http://schemas.microsoft.com/office/drawing/2014/main" id="{8EF07697-E1F9-4DAF-9740-B8433D5FEE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17010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DFE7033-5C9E-4165-8662-2E3C2F4C0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pl-PL" dirty="0"/>
              <a:t>Hipolit Cegielski - dziennikarz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31626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79</TotalTime>
  <Words>411</Words>
  <Application>Microsoft Office PowerPoint</Application>
  <PresentationFormat>Panoramiczny</PresentationFormat>
  <Paragraphs>52</Paragraphs>
  <Slides>11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4" baseType="lpstr">
      <vt:lpstr>Arial</vt:lpstr>
      <vt:lpstr>Trebuchet MS</vt:lpstr>
      <vt:lpstr>Berlin</vt:lpstr>
      <vt:lpstr>Hipolit Cegielski</vt:lpstr>
      <vt:lpstr>Hipolit Cegielski </vt:lpstr>
      <vt:lpstr>Hipolit Cegielski – nauka</vt:lpstr>
      <vt:lpstr>Hipolit Cegielski - rodzina</vt:lpstr>
      <vt:lpstr>Hipolit Cegielski - praca</vt:lpstr>
      <vt:lpstr>Hipolit Cegielski - praca</vt:lpstr>
      <vt:lpstr>Hipolit Cegielski - zdjęcia</vt:lpstr>
      <vt:lpstr>Hipolit Cegielski – działalność społeczna</vt:lpstr>
      <vt:lpstr>Hipolit Cegielski - dziennikarz</vt:lpstr>
      <vt:lpstr>Hipolit Cegielski - śmierć</vt:lpstr>
      <vt:lpstr>Hipolit Cegielski – źródła informacji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Agnieszka Gacek</dc:creator>
  <cp:lastModifiedBy>Agnieszka Gacek</cp:lastModifiedBy>
  <cp:revision>25</cp:revision>
  <dcterms:created xsi:type="dcterms:W3CDTF">2020-11-26T14:25:32Z</dcterms:created>
  <dcterms:modified xsi:type="dcterms:W3CDTF">2020-11-26T15:57:03Z</dcterms:modified>
</cp:coreProperties>
</file>