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32" r:id="rId1"/>
  </p:sldMasterIdLst>
  <p:notesMasterIdLst>
    <p:notesMasterId r:id="rId61"/>
  </p:notesMasterIdLst>
  <p:sldIdLst>
    <p:sldId id="274" r:id="rId2"/>
    <p:sldId id="287" r:id="rId3"/>
    <p:sldId id="289" r:id="rId4"/>
    <p:sldId id="290" r:id="rId5"/>
    <p:sldId id="256" r:id="rId6"/>
    <p:sldId id="288" r:id="rId7"/>
    <p:sldId id="291" r:id="rId8"/>
    <p:sldId id="304" r:id="rId9"/>
    <p:sldId id="257" r:id="rId10"/>
    <p:sldId id="305" r:id="rId11"/>
    <p:sldId id="258" r:id="rId12"/>
    <p:sldId id="292" r:id="rId13"/>
    <p:sldId id="293" r:id="rId14"/>
    <p:sldId id="294" r:id="rId15"/>
    <p:sldId id="295" r:id="rId16"/>
    <p:sldId id="259" r:id="rId17"/>
    <p:sldId id="296" r:id="rId18"/>
    <p:sldId id="267" r:id="rId19"/>
    <p:sldId id="261" r:id="rId20"/>
    <p:sldId id="266" r:id="rId21"/>
    <p:sldId id="260" r:id="rId22"/>
    <p:sldId id="262" r:id="rId23"/>
    <p:sldId id="265" r:id="rId24"/>
    <p:sldId id="264" r:id="rId25"/>
    <p:sldId id="268" r:id="rId26"/>
    <p:sldId id="297" r:id="rId27"/>
    <p:sldId id="298" r:id="rId28"/>
    <p:sldId id="301" r:id="rId29"/>
    <p:sldId id="303" r:id="rId30"/>
    <p:sldId id="302" r:id="rId31"/>
    <p:sldId id="299" r:id="rId32"/>
    <p:sldId id="269" r:id="rId33"/>
    <p:sldId id="270" r:id="rId34"/>
    <p:sldId id="271" r:id="rId35"/>
    <p:sldId id="272" r:id="rId36"/>
    <p:sldId id="273" r:id="rId37"/>
    <p:sldId id="282" r:id="rId38"/>
    <p:sldId id="283" r:id="rId39"/>
    <p:sldId id="284" r:id="rId40"/>
    <p:sldId id="285" r:id="rId41"/>
    <p:sldId id="326" r:id="rId42"/>
    <p:sldId id="308" r:id="rId43"/>
    <p:sldId id="309" r:id="rId44"/>
    <p:sldId id="310" r:id="rId45"/>
    <p:sldId id="311" r:id="rId46"/>
    <p:sldId id="307" r:id="rId47"/>
    <p:sldId id="327" r:id="rId48"/>
    <p:sldId id="314" r:id="rId49"/>
    <p:sldId id="315" r:id="rId50"/>
    <p:sldId id="318" r:id="rId51"/>
    <p:sldId id="319" r:id="rId52"/>
    <p:sldId id="320" r:id="rId53"/>
    <p:sldId id="321" r:id="rId54"/>
    <p:sldId id="322" r:id="rId55"/>
    <p:sldId id="323" r:id="rId56"/>
    <p:sldId id="324" r:id="rId57"/>
    <p:sldId id="325" r:id="rId58"/>
    <p:sldId id="300" r:id="rId59"/>
    <p:sldId id="286" r:id="rId60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62"/>
      <p:bold r:id="rId63"/>
      <p:italic r:id="rId64"/>
      <p:boldItalic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Comic Sans MS" panose="030F0702030302020204" pitchFamily="66" charset="0"/>
      <p:regular r:id="rId70"/>
      <p:bold r:id="rId71"/>
      <p:italic r:id="rId72"/>
      <p:boldItalic r:id="rId73"/>
    </p:embeddedFont>
    <p:embeddedFont>
      <p:font typeface="Lombardina Initial One" panose="02000400000000000000" pitchFamily="2" charset="0"/>
      <p:regular r:id="rId74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1" autoAdjust="0"/>
    <p:restoredTop sz="94660"/>
  </p:normalViewPr>
  <p:slideViewPr>
    <p:cSldViewPr>
      <p:cViewPr varScale="1">
        <p:scale>
          <a:sx n="82" d="100"/>
          <a:sy n="82" d="100"/>
        </p:scale>
        <p:origin x="130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70D05-D58D-425A-B95D-4E59E687A5D9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276C7-546E-4655-8F40-906656E925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4716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3276C7-546E-4655-8F40-906656E9258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8849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60CC06B-E3F8-49E1-A6D2-80EAD05379D3}" type="datetimeFigureOut">
              <a:rPr lang="pl-PL" smtClean="0"/>
              <a:t>22.11.2021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2D1D9FA-CD18-4C06-8E31-306666E30C45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4258" y="3717032"/>
            <a:ext cx="6400800" cy="1752600"/>
          </a:xfrm>
        </p:spPr>
        <p:txBody>
          <a:bodyPr/>
          <a:lstStyle/>
          <a:p>
            <a:pPr lvl="0">
              <a:spcBef>
                <a:spcPts val="0"/>
              </a:spcBef>
              <a:buClrTx/>
            </a:pPr>
            <a:r>
              <a:rPr lang="pl-PL" sz="5400" b="1" i="1" dirty="0">
                <a:ln w="11430"/>
                <a:gradFill>
                  <a:gsLst>
                    <a:gs pos="0">
                      <a:srgbClr val="D6862D">
                        <a:tint val="70000"/>
                        <a:satMod val="245000"/>
                      </a:srgbClr>
                    </a:gs>
                    <a:gs pos="75000">
                      <a:srgbClr val="D6862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6862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40 LAT </a:t>
            </a:r>
          </a:p>
          <a:p>
            <a:pPr lvl="0">
              <a:spcBef>
                <a:spcPts val="0"/>
              </a:spcBef>
              <a:buClrTx/>
            </a:pPr>
            <a:r>
              <a:rPr lang="pl-PL" sz="5400" b="1" i="1" dirty="0">
                <a:ln w="11430"/>
                <a:gradFill>
                  <a:gsLst>
                    <a:gs pos="0">
                      <a:srgbClr val="D6862D">
                        <a:tint val="70000"/>
                        <a:satMod val="245000"/>
                      </a:srgbClr>
                    </a:gs>
                    <a:gs pos="75000">
                      <a:srgbClr val="D6862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6862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MINĘŁO...</a:t>
            </a:r>
          </a:p>
        </p:txBody>
      </p:sp>
      <p:pic>
        <p:nvPicPr>
          <p:cNvPr id="4" name="yt1s.com - Czterdzieści lat minęło  Andrzej Rosiewicz  Karaoke  SzatixLive 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5576" y="5733256"/>
            <a:ext cx="609600" cy="6096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717032"/>
            <a:ext cx="2973909" cy="128185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" y="0"/>
            <a:ext cx="914400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57" showWhenStopped="0">
                <p:cTn id="2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6634" y="1975859"/>
            <a:ext cx="9143999" cy="4879910"/>
          </a:xfrm>
        </p:spPr>
        <p:txBody>
          <a:bodyPr>
            <a:no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/>
              </a:rPr>
              <a:t>asza „Szóstka” liczyła wtedy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 36 oddziałów klasowych,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w których uczyło się 1200 głodnych wiedzy adeptów, a pracowało 37 mistrzów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w swoim fachu - nazywanych dziś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 po prostu nauczycielami.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D28E353-D4A1-4759-AF5A-85806688AC86}"/>
              </a:ext>
            </a:extLst>
          </p:cNvPr>
          <p:cNvSpPr txBox="1"/>
          <p:nvPr/>
        </p:nvSpPr>
        <p:spPr>
          <a:xfrm>
            <a:off x="1619672" y="1975859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1038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157125"/>
            <a:ext cx="2597151" cy="3896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157125"/>
            <a:ext cx="2653492" cy="3981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34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1988841"/>
            <a:ext cx="9143999" cy="4847018"/>
          </a:xfrm>
        </p:spPr>
        <p:txBody>
          <a:bodyPr>
            <a:norm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/>
              </a:rPr>
              <a:t> ierwszym dyrektorem został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pan mgr Roman Cegła,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którego nazwisko mogło zwiastować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nadanie szkole niezwykłego patrona –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 Hipolita Cegielskiego.</a:t>
            </a:r>
            <a:endParaRPr lang="pl-PL" sz="3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br>
              <a:rPr lang="pl-PL" dirty="0">
                <a:solidFill>
                  <a:schemeClr val="tx1"/>
                </a:solidFill>
              </a:rPr>
            </a:br>
            <a:endParaRPr lang="pl-PL" dirty="0">
              <a:solidFill>
                <a:schemeClr val="tx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6B99E86D-4FAA-4FE5-9BA1-778453DA5A68}"/>
              </a:ext>
            </a:extLst>
          </p:cNvPr>
          <p:cNvSpPr txBox="1"/>
          <p:nvPr/>
        </p:nvSpPr>
        <p:spPr>
          <a:xfrm>
            <a:off x="1619672" y="1988841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09171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1988840"/>
            <a:ext cx="9144000" cy="4869160"/>
          </a:xfrm>
        </p:spPr>
        <p:txBody>
          <a:bodyPr>
            <a:no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o się wydarzyło przez trzyletni okres urzędowania pierwszego dyrektora?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Zaczyna działać szkolny samorząd,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a 6 stycznia 1983 r. szkoła otrzymuje imię Hipolita Cegielskiego, w holu odsłonięto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medalion z wizerunkiem patrona. </a:t>
            </a:r>
          </a:p>
          <a:p>
            <a:pPr>
              <a:lnSpc>
                <a:spcPct val="150000"/>
              </a:lnSpc>
            </a:pP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pl-PL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22FF79CC-98F0-4AA6-9D55-79D634E67016}"/>
              </a:ext>
            </a:extLst>
          </p:cNvPr>
          <p:cNvSpPr txBox="1"/>
          <p:nvPr/>
        </p:nvSpPr>
        <p:spPr>
          <a:xfrm>
            <a:off x="395536" y="2010061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    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EDBF870C-97B4-478E-841E-3FE72732AB43}"/>
              </a:ext>
            </a:extLst>
          </p:cNvPr>
          <p:cNvSpPr txBox="1"/>
          <p:nvPr/>
        </p:nvSpPr>
        <p:spPr>
          <a:xfrm>
            <a:off x="834277" y="2010061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202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" y="2298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04864"/>
            <a:ext cx="5580112" cy="4185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7282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1988841"/>
            <a:ext cx="9143999" cy="486916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000" dirty="0">
                <a:solidFill>
                  <a:schemeClr val="tx1"/>
                </a:solidFill>
                <a:latin typeface="Comic Sans MS"/>
              </a:rPr>
              <a:t>  tak płyną dalsze lata w naszej szkole.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Kolejnymi dyrektorami zostają: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p. Elżbieta Joachimiak,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p. Bogumiła Gajda,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 p. Danuta Sapała-</a:t>
            </a:r>
            <a:r>
              <a:rPr lang="pl-PL" sz="3000" dirty="0" err="1">
                <a:solidFill>
                  <a:schemeClr val="tx1"/>
                </a:solidFill>
                <a:latin typeface="Comic Sans MS"/>
              </a:rPr>
              <a:t>Uryzaj</a:t>
            </a:r>
            <a:r>
              <a:rPr lang="pl-PL" sz="3000" dirty="0">
                <a:solidFill>
                  <a:schemeClr val="tx1"/>
                </a:solidFill>
                <a:latin typeface="Comic Sans MS"/>
              </a:rPr>
              <a:t>,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p. Elżbieta Nogaj. </a:t>
            </a:r>
            <a:endParaRPr lang="pl-PL" sz="300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8743EA1-9AB2-4684-ADEF-2B285B5315EB}"/>
              </a:ext>
            </a:extLst>
          </p:cNvPr>
          <p:cNvSpPr txBox="1"/>
          <p:nvPr/>
        </p:nvSpPr>
        <p:spPr>
          <a:xfrm>
            <a:off x="683568" y="1989247"/>
            <a:ext cx="887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2992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2204864"/>
            <a:ext cx="2861493" cy="42933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" y="-8168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64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1281" y="1988841"/>
            <a:ext cx="9132719" cy="4869160"/>
          </a:xfrm>
        </p:spPr>
        <p:txBody>
          <a:bodyPr>
            <a:no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 err="1">
                <a:solidFill>
                  <a:schemeClr val="tx1"/>
                </a:solidFill>
                <a:latin typeface="Comic Sans MS"/>
              </a:rPr>
              <a:t>becni</a:t>
            </a:r>
            <a:r>
              <a:rPr lang="pl-PL" sz="3000" dirty="0">
                <a:solidFill>
                  <a:schemeClr val="tx1"/>
                </a:solidFill>
                <a:latin typeface="Comic Sans MS"/>
              </a:rPr>
              <a:t> uczniowie nie mogą pamiętać tych czasów, ale zaprezentowane fotografie,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 pochodzące ze szkolnego archiwum,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są niezwykle cenną pamiątką po tym,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jak wyglądała nasza szkoła wcześniej.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Jak wyglądały sale lekcyjne, pracownie, hol,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biblioteka czy gabinet dyrektorski! </a:t>
            </a:r>
            <a:endParaRPr lang="pl-PL" sz="3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br>
              <a:rPr lang="pl-PL" sz="3000" dirty="0">
                <a:solidFill>
                  <a:schemeClr val="tx1"/>
                </a:solidFill>
              </a:rPr>
            </a:br>
            <a:endParaRPr lang="pl-PL" sz="3000" dirty="0">
              <a:solidFill>
                <a:schemeClr val="tx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1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F199044-D8D0-46EF-AF07-D76B3208AE83}"/>
              </a:ext>
            </a:extLst>
          </p:cNvPr>
          <p:cNvSpPr txBox="1"/>
          <p:nvPr/>
        </p:nvSpPr>
        <p:spPr>
          <a:xfrm>
            <a:off x="-108520" y="1988841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38997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SALA LEKCYJNA</a:t>
            </a:r>
          </a:p>
        </p:txBody>
      </p:sp>
    </p:spTree>
    <p:extLst>
      <p:ext uri="{BB962C8B-B14F-4D97-AF65-F5344CB8AC3E}">
        <p14:creationId xmlns:p14="http://schemas.microsoft.com/office/powerpoint/2010/main" val="387778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t="3264" r="10861"/>
          <a:stretch/>
        </p:blipFill>
        <p:spPr>
          <a:xfrm>
            <a:off x="2182761" y="2374490"/>
            <a:ext cx="4881716" cy="3751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PRACOWNIA BIOLOGICZNA</a:t>
            </a:r>
          </a:p>
        </p:txBody>
      </p:sp>
    </p:spTree>
    <p:extLst>
      <p:ext uri="{BB962C8B-B14F-4D97-AF65-F5344CB8AC3E}">
        <p14:creationId xmlns:p14="http://schemas.microsoft.com/office/powerpoint/2010/main" val="35941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99247" y="2096852"/>
            <a:ext cx="7745505" cy="2664296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6000" b="1" dirty="0">
                <a:solidFill>
                  <a:schemeClr val="tx1"/>
                </a:solidFill>
                <a:latin typeface="Lombardina Initial One" panose="02000400000000000000" pitchFamily="2" charset="0"/>
              </a:rPr>
              <a:t>W </a:t>
            </a:r>
            <a:r>
              <a:rPr lang="pl-PL" sz="6000" b="1" dirty="0">
                <a:solidFill>
                  <a:schemeClr val="tx1"/>
                </a:solidFill>
              </a:rPr>
              <a:t>naszej szkole</a:t>
            </a:r>
            <a:br>
              <a:rPr lang="pl-PL" sz="6000" b="1" dirty="0">
                <a:solidFill>
                  <a:schemeClr val="tx1"/>
                </a:solidFill>
              </a:rPr>
            </a:br>
            <a:r>
              <a:rPr lang="pl-PL" sz="6000" b="1" dirty="0">
                <a:solidFill>
                  <a:schemeClr val="tx1"/>
                </a:solidFill>
              </a:rPr>
              <a:t> jak w bajce!</a:t>
            </a:r>
            <a:endParaRPr lang="pl-PL" sz="6000" dirty="0">
              <a:solidFill>
                <a:schemeClr val="tx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" y="0"/>
            <a:ext cx="9144000" cy="1874520"/>
          </a:xfrm>
          <a:prstGeom prst="rect">
            <a:avLst/>
          </a:prstGeom>
        </p:spPr>
      </p:pic>
      <p:pic>
        <p:nvPicPr>
          <p:cNvPr id="1026" name="Picture 2" descr="Klub Biologa&amp;quot; - rozkład jazdy w roku szkolnym 2009/10">
            <a:extLst>
              <a:ext uri="{FF2B5EF4-FFF2-40B4-BE49-F238E27FC236}">
                <a16:creationId xmlns:a16="http://schemas.microsoft.com/office/drawing/2014/main" id="{9E060C54-6EB8-42E6-9C02-49BDBA759C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948668"/>
            <a:ext cx="2655803" cy="163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PRACOWNIA JĘZYKOWA</a:t>
            </a:r>
          </a:p>
        </p:txBody>
      </p:sp>
    </p:spTree>
    <p:extLst>
      <p:ext uri="{BB962C8B-B14F-4D97-AF65-F5344CB8AC3E}">
        <p14:creationId xmlns:p14="http://schemas.microsoft.com/office/powerpoint/2010/main" val="33351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HOL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2" t="9389" r="10646"/>
          <a:stretch/>
        </p:blipFill>
        <p:spPr>
          <a:xfrm>
            <a:off x="1691680" y="2420888"/>
            <a:ext cx="5495109" cy="4091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5881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t="5546"/>
          <a:stretch/>
        </p:blipFill>
        <p:spPr>
          <a:xfrm>
            <a:off x="1907704" y="2276872"/>
            <a:ext cx="4959450" cy="3663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BIBLIOTEKA</a:t>
            </a:r>
          </a:p>
        </p:txBody>
      </p:sp>
    </p:spTree>
    <p:extLst>
      <p:ext uri="{BB962C8B-B14F-4D97-AF65-F5344CB8AC3E}">
        <p14:creationId xmlns:p14="http://schemas.microsoft.com/office/powerpoint/2010/main" val="18684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" t="12391" r="13778" b="10792"/>
          <a:stretch/>
        </p:blipFill>
        <p:spPr>
          <a:xfrm>
            <a:off x="2094270" y="2348880"/>
            <a:ext cx="4905102" cy="3358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STOŁÓWKA</a:t>
            </a:r>
          </a:p>
        </p:txBody>
      </p:sp>
    </p:spTree>
    <p:extLst>
      <p:ext uri="{BB962C8B-B14F-4D97-AF65-F5344CB8AC3E}">
        <p14:creationId xmlns:p14="http://schemas.microsoft.com/office/powerpoint/2010/main" val="25292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GABINET DENTYSTYCZNY</a:t>
            </a:r>
          </a:p>
        </p:txBody>
      </p:sp>
    </p:spTree>
    <p:extLst>
      <p:ext uri="{BB962C8B-B14F-4D97-AF65-F5344CB8AC3E}">
        <p14:creationId xmlns:p14="http://schemas.microsoft.com/office/powerpoint/2010/main" val="103606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34"/>
          <a:stretch/>
        </p:blipFill>
        <p:spPr>
          <a:xfrm>
            <a:off x="1907704" y="2348880"/>
            <a:ext cx="5171017" cy="3341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GABINET DYREKTORA</a:t>
            </a:r>
          </a:p>
        </p:txBody>
      </p:sp>
    </p:spTree>
    <p:extLst>
      <p:ext uri="{BB962C8B-B14F-4D97-AF65-F5344CB8AC3E}">
        <p14:creationId xmlns:p14="http://schemas.microsoft.com/office/powerpoint/2010/main" val="36092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-5477" y="1887546"/>
            <a:ext cx="9143999" cy="497045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000" dirty="0" err="1">
                <a:solidFill>
                  <a:schemeClr val="tx1"/>
                </a:solidFill>
                <a:latin typeface="Comic Sans MS"/>
              </a:rPr>
              <a:t>ierwszego</a:t>
            </a:r>
            <a:r>
              <a:rPr lang="pl-PL" sz="3000" dirty="0">
                <a:solidFill>
                  <a:schemeClr val="tx1"/>
                </a:solidFill>
                <a:latin typeface="Comic Sans MS"/>
              </a:rPr>
              <a:t> września 2011 roku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000" dirty="0">
                <a:solidFill>
                  <a:schemeClr val="tx1"/>
                </a:solidFill>
                <a:latin typeface="Comic Sans MS"/>
              </a:rPr>
              <a:t>pierwszoklasiści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zostali pasowani na uczniów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 przez nową panią dyrektor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 Hannę Czajkowską,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która pełni tę funkcję do dziś.</a:t>
            </a:r>
            <a:endParaRPr lang="pl-PL" sz="3000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" y="61789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EE5C251-CA70-4E9F-97F5-D69D16924E86}"/>
              </a:ext>
            </a:extLst>
          </p:cNvPr>
          <p:cNvSpPr txBox="1"/>
          <p:nvPr/>
        </p:nvSpPr>
        <p:spPr>
          <a:xfrm>
            <a:off x="1259632" y="1887546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1550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1907949"/>
            <a:ext cx="9143999" cy="4761412"/>
          </a:xfrm>
        </p:spPr>
        <p:txBody>
          <a:bodyPr>
            <a:no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rzez kolejną dekadę nasza szkoła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rozkwita, jest remontowana,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także teren wokół niej się zmienia!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Warto wspomnieć chociażby o nieodległym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roku 2015, gdy z inicjatywy Pani Dyrektor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i radnego pana Marka </a:t>
            </a:r>
            <a:r>
              <a:rPr lang="pl-PL" sz="3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Sternalskiego</a:t>
            </a: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powstaje Orlik Open.</a:t>
            </a:r>
          </a:p>
          <a:p>
            <a:pPr>
              <a:lnSpc>
                <a:spcPct val="150000"/>
              </a:lnSpc>
            </a:pP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pl-PL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35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E75B97A-861A-4B34-9B00-E78EBAA98E3D}"/>
              </a:ext>
            </a:extLst>
          </p:cNvPr>
          <p:cNvSpPr txBox="1"/>
          <p:nvPr/>
        </p:nvSpPr>
        <p:spPr>
          <a:xfrm>
            <a:off x="1259632" y="1907948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41224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177" y="2276872"/>
            <a:ext cx="6725774" cy="4051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6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5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03" y="2247900"/>
            <a:ext cx="5817394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331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1879308"/>
            <a:ext cx="9144000" cy="4818577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000" dirty="0">
                <a:solidFill>
                  <a:schemeClr val="tx1"/>
                </a:solidFill>
                <a:latin typeface="Comic Sans MS"/>
              </a:rPr>
              <a:t>iedaleko stąd, bardzo niedaleko,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w samym środku Rataj,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stoi sobie spory budynek.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Nie jest to jednak zwykły budynek.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To miejsce, w którym dzieci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zdobywają wiedzę, dorastają,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i kształtują swoją osobowość. </a:t>
            </a:r>
            <a:endParaRPr lang="pl-PL" sz="3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" y="1295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AAD1FC8A-58E5-42A2-830D-84B4F0524415}"/>
              </a:ext>
            </a:extLst>
          </p:cNvPr>
          <p:cNvSpPr txBox="1"/>
          <p:nvPr/>
        </p:nvSpPr>
        <p:spPr>
          <a:xfrm>
            <a:off x="1043608" y="1883163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0727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52" y="2247900"/>
            <a:ext cx="6885895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" y="1888763"/>
            <a:ext cx="9143999" cy="387781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000" i="1" dirty="0">
                <a:solidFill>
                  <a:schemeClr val="tx1"/>
                </a:solidFill>
                <a:latin typeface="Comic Sans MS"/>
              </a:rPr>
              <a:t>zóstka</a:t>
            </a:r>
            <a:r>
              <a:rPr lang="pl-PL" sz="3000" dirty="0">
                <a:solidFill>
                  <a:schemeClr val="tx1"/>
                </a:solidFill>
                <a:latin typeface="Comic Sans MS"/>
              </a:rPr>
              <a:t> to dziś miejsce,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w którym rozwijane są zainteresowania,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odbywają się ciekawe projekty, a także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(mimo trudnego czasu pandemii)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obchodzone są 40-te urodziny szkoły.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Choć dla uczniów to szmat czasu,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to przecież ta bajka wcale się nie kończy.</a:t>
            </a:r>
            <a:endParaRPr lang="pl-PL" sz="3000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31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6978E4B-0CD4-4C38-B306-5DE0ABF34F1F}"/>
              </a:ext>
            </a:extLst>
          </p:cNvPr>
          <p:cNvSpPr txBox="1"/>
          <p:nvPr/>
        </p:nvSpPr>
        <p:spPr>
          <a:xfrm>
            <a:off x="1907704" y="1878013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i="1" dirty="0">
                <a:latin typeface="Lombardina Initial One" panose="02000400000000000000" pitchFamily="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69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7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0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3953661" cy="2965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BIBLIOTEKA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348880"/>
            <a:ext cx="4211960" cy="3158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2024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CZYTELNIA</a:t>
            </a:r>
          </a:p>
        </p:txBody>
      </p:sp>
    </p:spTree>
    <p:extLst>
      <p:ext uri="{BB962C8B-B14F-4D97-AF65-F5344CB8AC3E}">
        <p14:creationId xmlns:p14="http://schemas.microsoft.com/office/powerpoint/2010/main" val="78836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6912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HOL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34" y="2564904"/>
            <a:ext cx="4355976" cy="326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631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491" y="2247900"/>
            <a:ext cx="5171017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BOISKO</a:t>
            </a:r>
          </a:p>
        </p:txBody>
      </p:sp>
    </p:spTree>
    <p:extLst>
      <p:ext uri="{BB962C8B-B14F-4D97-AF65-F5344CB8AC3E}">
        <p14:creationId xmlns:p14="http://schemas.microsoft.com/office/powerpoint/2010/main" val="32388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349776"/>
            <a:ext cx="4172281" cy="31292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SALA GIMNASTYCZNA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" y="2348461"/>
            <a:ext cx="4379979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8767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PRACOWNIA INFORMATYCZNA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295527"/>
            <a:ext cx="4169685" cy="3127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8" y="2377957"/>
            <a:ext cx="4032449" cy="30243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6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403673"/>
            <a:ext cx="2908697" cy="3878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 dirty="0"/>
              <a:t>PRACOWNIA BIOLOGICZNA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2" y="2348880"/>
            <a:ext cx="2949792" cy="393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4490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2545408"/>
            <a:ext cx="9144000" cy="4869160"/>
          </a:xfrm>
        </p:spPr>
        <p:txBody>
          <a:bodyPr>
            <a:no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/>
              </a:rPr>
              <a:t> ercem tego miejsca jest hol,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w którym mają Państwo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 przyjemność teraz gościć.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To właśnie tutaj rozpoczyna się 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nasza bajkowa podróż w czasie.</a:t>
            </a:r>
            <a:endParaRPr lang="pl-PL" sz="30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br>
              <a:rPr lang="pl-PL" sz="3000" dirty="0">
                <a:solidFill>
                  <a:schemeClr val="tx1"/>
                </a:solidFill>
              </a:rPr>
            </a:br>
            <a:endParaRPr lang="pl-PL" sz="30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E24F00A-B732-4D2B-AAF6-94820739B9F0}"/>
              </a:ext>
            </a:extLst>
          </p:cNvPr>
          <p:cNvSpPr txBox="1"/>
          <p:nvPr/>
        </p:nvSpPr>
        <p:spPr>
          <a:xfrm>
            <a:off x="1691680" y="2545408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277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" y="2530512"/>
            <a:ext cx="4406845" cy="33051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SALA LEKCYJNA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006" y="2530512"/>
            <a:ext cx="4355976" cy="3266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99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-52364" y="2492896"/>
            <a:ext cx="9143999" cy="3877815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pl-PL" sz="3000" dirty="0">
                <a:solidFill>
                  <a:schemeClr val="tx1"/>
                </a:solidFill>
                <a:latin typeface="Comic Sans MS"/>
              </a:rPr>
              <a:t> naszej szkole wiele się dzieje,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uczniowie mogą na co dzień brać udział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w niezapomnianych przygodach</a:t>
            </a:r>
            <a:br>
              <a:rPr lang="pl-PL" sz="3000" dirty="0">
                <a:solidFill>
                  <a:schemeClr val="tx1"/>
                </a:solidFill>
                <a:latin typeface="Comic Sans MS"/>
              </a:rPr>
            </a:br>
            <a:r>
              <a:rPr lang="pl-PL" sz="3000" dirty="0">
                <a:solidFill>
                  <a:schemeClr val="tx1"/>
                </a:solidFill>
                <a:latin typeface="Comic Sans MS"/>
              </a:rPr>
              <a:t>i różnych przedsięwzięciach.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000" dirty="0">
                <a:solidFill>
                  <a:schemeClr val="tx1"/>
                </a:solidFill>
                <a:latin typeface="Comic Sans MS"/>
              </a:rPr>
              <a:t>Zobaczcie sami…</a:t>
            </a:r>
          </a:p>
          <a:p>
            <a:pPr marL="0" indent="0" algn="ctr">
              <a:lnSpc>
                <a:spcPct val="150000"/>
              </a:lnSpc>
              <a:buNone/>
            </a:pPr>
            <a:endParaRPr lang="pl-PL" sz="3000" dirty="0">
              <a:solidFill>
                <a:schemeClr val="tx1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31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F6978E4B-0CD4-4C38-B306-5DE0ABF34F1F}"/>
              </a:ext>
            </a:extLst>
          </p:cNvPr>
          <p:cNvSpPr txBox="1"/>
          <p:nvPr/>
        </p:nvSpPr>
        <p:spPr>
          <a:xfrm>
            <a:off x="1115616" y="2492896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76826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FESTYN RODZINNY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0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FESTYN RODZINNY 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9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FESTYN RODZINNY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68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DZIEŃ NAUCZYCIELA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5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800"/>
              <a:t>WYBORY DO SAMORZĄDU</a:t>
            </a:r>
            <a:endParaRPr lang="pl-PL" sz="4800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1050. ROCZNICA CHRZTU POLSKI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51" y="2483514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00" y="2483514"/>
            <a:ext cx="432048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64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BEZPIECZNE NA DRODZE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 rotWithShape="1">
          <a:blip r:embed="rId2"/>
          <a:srcRect l="3938" t="31243" r="-1" b="256"/>
          <a:stretch/>
        </p:blipFill>
        <p:spPr>
          <a:xfrm>
            <a:off x="0" y="2204864"/>
            <a:ext cx="9144000" cy="4653136"/>
          </a:xfrm>
          <a:prstGeom prst="rect">
            <a:avLst/>
          </a:prstGeom>
        </p:spPr>
      </p:pic>
      <p:sp>
        <p:nvSpPr>
          <p:cNvPr id="5" name="Tytuł 2">
            <a:extLst>
              <a:ext uri="{FF2B5EF4-FFF2-40B4-BE49-F238E27FC236}">
                <a16:creationId xmlns:a16="http://schemas.microsoft.com/office/drawing/2014/main" id="{7B9B7442-E34E-4338-AF84-18D237D4EE93}"/>
              </a:ext>
            </a:extLst>
          </p:cNvPr>
          <p:cNvSpPr txBox="1">
            <a:spLocks/>
          </p:cNvSpPr>
          <p:nvPr/>
        </p:nvSpPr>
        <p:spPr>
          <a:xfrm>
            <a:off x="827584" y="476672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BEZPIECZNIE </a:t>
            </a:r>
            <a:br>
              <a:rPr lang="pl-PL" dirty="0"/>
            </a:br>
            <a:r>
              <a:rPr lang="pl-PL" dirty="0"/>
              <a:t>NA DRODZE</a:t>
            </a:r>
          </a:p>
        </p:txBody>
      </p:sp>
    </p:spTree>
    <p:extLst>
      <p:ext uri="{BB962C8B-B14F-4D97-AF65-F5344CB8AC3E}">
        <p14:creationId xmlns:p14="http://schemas.microsoft.com/office/powerpoint/2010/main" val="42454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PASOWANIE NA CZYTELNIKA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8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615068"/>
            <a:ext cx="2520280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07550"/>
            <a:ext cx="3712620" cy="2784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19" y="3639179"/>
            <a:ext cx="3600399" cy="27002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pole tekstowe 1"/>
          <p:cNvSpPr txBox="1"/>
          <p:nvPr/>
        </p:nvSpPr>
        <p:spPr>
          <a:xfrm>
            <a:off x="843679" y="320936"/>
            <a:ext cx="39604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/>
              <a:t>SZKOŁA PODSTAWOWA NR 6 IM. HIPOLITA CEGIELSKIEGO</a:t>
            </a:r>
            <a:br>
              <a:rPr lang="pl-PL" sz="2800" dirty="0"/>
            </a:br>
            <a:r>
              <a:rPr lang="pl-PL" sz="2800" dirty="0"/>
              <a:t> Z ODDZIAŁAMI </a:t>
            </a:r>
            <a:br>
              <a:rPr lang="pl-PL" sz="2800" dirty="0"/>
            </a:br>
            <a:r>
              <a:rPr lang="pl-PL" sz="2800" dirty="0"/>
              <a:t>INTEGRACYJNYMI </a:t>
            </a:r>
            <a:br>
              <a:rPr lang="pl-PL" sz="2800" dirty="0"/>
            </a:br>
            <a:r>
              <a:rPr lang="pl-PL" sz="2800" dirty="0"/>
              <a:t>W POZNANIU</a:t>
            </a:r>
          </a:p>
        </p:txBody>
      </p:sp>
    </p:spTree>
    <p:extLst>
      <p:ext uri="{BB962C8B-B14F-4D97-AF65-F5344CB8AC3E}">
        <p14:creationId xmlns:p14="http://schemas.microsoft.com/office/powerpoint/2010/main" val="7789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 SPORTOWO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9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 SPORTOWO 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99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NA SPORTOWO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2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TAK DALEKO, A TAK BLISKO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KONCERT ŚWIĄTECZNY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SZKOLNY KONKURS</a:t>
            </a:r>
            <a:br>
              <a:rPr lang="pl-PL"/>
            </a:br>
            <a:r>
              <a:rPr lang="pl-PL"/>
              <a:t>ŚPIEWAM I TAŃCZĘ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WIGILIA KLASOWA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2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JASEŁKA</a:t>
            </a:r>
            <a:endParaRPr lang="pl-PL" dirty="0"/>
          </a:p>
        </p:txBody>
      </p:sp>
      <p:pic>
        <p:nvPicPr>
          <p:cNvPr id="3" name="Obraz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68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" y="1988840"/>
            <a:ext cx="9134452" cy="4869160"/>
          </a:xfrm>
        </p:spPr>
        <p:txBody>
          <a:bodyPr>
            <a:no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iech „Szóstka” rozkwita,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wychowuje kolejne pokolenia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i doczeka się jeszcze wielu jubileuszy.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W końcu to szkoła… na szóstkę,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więc na pewno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będzie żyła długo i szczęśliwie.</a:t>
            </a:r>
          </a:p>
          <a:p>
            <a:pPr marL="0" indent="0">
              <a:lnSpc>
                <a:spcPct val="150000"/>
              </a:lnSpc>
              <a:buNone/>
            </a:pP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pl-PL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7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A51ABE18-FF60-4150-81E6-FF8B7C9BDA3A}"/>
              </a:ext>
            </a:extLst>
          </p:cNvPr>
          <p:cNvSpPr txBox="1"/>
          <p:nvPr/>
        </p:nvSpPr>
        <p:spPr>
          <a:xfrm>
            <a:off x="1979712" y="198884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N</a:t>
            </a:r>
          </a:p>
        </p:txBody>
      </p:sp>
      <p:pic>
        <p:nvPicPr>
          <p:cNvPr id="5" name="yt1s.com - Piosenki najlepsze dla dzieci  Witaj szkoło.mp3">
            <a:hlinkClick r:id="" action="ppaction://media"/>
            <a:extLst>
              <a:ext uri="{FF2B5EF4-FFF2-40B4-BE49-F238E27FC236}">
                <a16:creationId xmlns:a16="http://schemas.microsoft.com/office/drawing/2014/main" id="{D62EF856-FE3A-4723-A4BC-A59948188F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275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41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390664"/>
            <a:ext cx="4248472" cy="4467336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914075" y="332656"/>
            <a:ext cx="6739345" cy="1323439"/>
          </a:xfrm>
          <a:prstGeom prst="rect">
            <a:avLst/>
          </a:prstGeom>
          <a:noFill/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txBody>
          <a:bodyPr wrap="none" lIns="91440" tIns="45720" rIns="91440" bIns="45720">
            <a:spAutoFit/>
            <a:scene3d>
              <a:camera prst="perspectiveRelaxedModerately"/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8000" b="1" cap="all" spc="0" dirty="0">
                <a:ln w="0"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SZKOŁA NA </a:t>
            </a:r>
          </a:p>
        </p:txBody>
      </p:sp>
    </p:spTree>
    <p:extLst>
      <p:ext uri="{BB962C8B-B14F-4D97-AF65-F5344CB8AC3E}">
        <p14:creationId xmlns:p14="http://schemas.microsoft.com/office/powerpoint/2010/main" val="41513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0" y="1978090"/>
            <a:ext cx="9143999" cy="4879910"/>
          </a:xfrm>
        </p:spPr>
        <p:txBody>
          <a:bodyPr>
            <a:no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awno, dawno temu,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choć może nie tak bardzo dawno,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bo minęło 40 lat,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świat po raz pierwszy usłyszał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o Szkole Podstawowej nr 6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w Poznaniu. </a:t>
            </a:r>
          </a:p>
          <a:p>
            <a:pPr>
              <a:lnSpc>
                <a:spcPct val="150000"/>
              </a:lnSpc>
            </a:pP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pl-PL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D900A5E-2612-4619-8B19-3D94E9EEE816}"/>
              </a:ext>
            </a:extLst>
          </p:cNvPr>
          <p:cNvSpPr txBox="1"/>
          <p:nvPr/>
        </p:nvSpPr>
        <p:spPr>
          <a:xfrm>
            <a:off x="2555776" y="1980650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1564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695799" y="1872470"/>
            <a:ext cx="7745505" cy="4863355"/>
          </a:xfrm>
        </p:spPr>
        <p:txBody>
          <a:bodyPr>
            <a:no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ewnego słonecznego dnia,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latem 1980 roku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zostały położone jej fundamenty.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Pani inż. Teresa Golec dołożyła wszelkich starań,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żeby zaprojektować budynek tak,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by służył wielu przyszłym pokoleniom. </a:t>
            </a:r>
          </a:p>
          <a:p>
            <a:pPr>
              <a:lnSpc>
                <a:spcPct val="150000"/>
              </a:lnSpc>
            </a:pP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pl-PL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8" y="11699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6699955-435B-43D9-ABDF-9F8E3FAD414F}"/>
              </a:ext>
            </a:extLst>
          </p:cNvPr>
          <p:cNvSpPr txBox="1"/>
          <p:nvPr/>
        </p:nvSpPr>
        <p:spPr>
          <a:xfrm>
            <a:off x="1907704" y="1858737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60739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5294" y="2391357"/>
            <a:ext cx="9143999" cy="4879910"/>
          </a:xfrm>
        </p:spPr>
        <p:txBody>
          <a:bodyPr>
            <a:noAutofit/>
          </a:bodyPr>
          <a:lstStyle/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ednak to dopiero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1 września 1981 r.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rozpoczyna się ta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niezwykła historia,</a:t>
            </a:r>
          </a:p>
          <a:p>
            <a:pPr indent="0" algn="ctr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 która trwa do dziś. </a:t>
            </a:r>
            <a:br>
              <a:rPr lang="pl-PL" sz="30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pl-PL" sz="3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CD3BAA74-6190-4346-8F1A-01F8133B491D}"/>
              </a:ext>
            </a:extLst>
          </p:cNvPr>
          <p:cNvSpPr txBox="1"/>
          <p:nvPr/>
        </p:nvSpPr>
        <p:spPr>
          <a:xfrm>
            <a:off x="2699792" y="2391357"/>
            <a:ext cx="91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>
                <a:latin typeface="Lombardina Initial One" panose="02000400000000000000" pitchFamily="2" charset="0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25541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31" y="2198367"/>
            <a:ext cx="3007525" cy="4221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15531" r="9439"/>
          <a:stretch/>
        </p:blipFill>
        <p:spPr>
          <a:xfrm>
            <a:off x="809348" y="2492896"/>
            <a:ext cx="4231296" cy="2975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2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warda oprawa">
  <a:themeElements>
    <a:clrScheme name="Twarda oprawa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Twarda oprawa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Twarda oprawa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899</TotalTime>
  <Words>700</Words>
  <Application>Microsoft Office PowerPoint</Application>
  <PresentationFormat>Pokaz na ekranie (4:3)</PresentationFormat>
  <Paragraphs>83</Paragraphs>
  <Slides>59</Slides>
  <Notes>1</Notes>
  <HiddenSlides>0</HiddenSlides>
  <MMClips>2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5" baseType="lpstr">
      <vt:lpstr>Book Antiqua</vt:lpstr>
      <vt:lpstr>Comic Sans MS</vt:lpstr>
      <vt:lpstr>Calibri</vt:lpstr>
      <vt:lpstr>Lombardina Initial One</vt:lpstr>
      <vt:lpstr>Wingdings</vt:lpstr>
      <vt:lpstr>Twarda oprawa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SALA LEKCYJNA</vt:lpstr>
      <vt:lpstr>PRACOWNIA BIOLOGICZNA</vt:lpstr>
      <vt:lpstr>PRACOWNIA JĘZYKOWA</vt:lpstr>
      <vt:lpstr>HOL</vt:lpstr>
      <vt:lpstr>BIBLIOTEKA</vt:lpstr>
      <vt:lpstr>STOŁÓWKA</vt:lpstr>
      <vt:lpstr>GABINET DENTYSTYCZNY</vt:lpstr>
      <vt:lpstr>GABINET DYREKTORA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BIBLIOTEKA</vt:lpstr>
      <vt:lpstr>CZYTELNIA</vt:lpstr>
      <vt:lpstr>HOL</vt:lpstr>
      <vt:lpstr>BOISKO</vt:lpstr>
      <vt:lpstr>SALA GIMNASTYCZNA</vt:lpstr>
      <vt:lpstr>PRACOWNIA INFORMATYCZNA</vt:lpstr>
      <vt:lpstr>PRACOWNIA BIOLOGICZNA</vt:lpstr>
      <vt:lpstr>SALA LEKCYJNA</vt:lpstr>
      <vt:lpstr>Prezentacja programu PowerPoint</vt:lpstr>
      <vt:lpstr>FESTYN RODZINNY</vt:lpstr>
      <vt:lpstr>FESTYN RODZINNY </vt:lpstr>
      <vt:lpstr>FESTYN RODZINNY</vt:lpstr>
      <vt:lpstr>DZIEŃ NAUCZYCIELA</vt:lpstr>
      <vt:lpstr>WYBORY DO SAMORZĄDU</vt:lpstr>
      <vt:lpstr>1050. ROCZNICA CHRZTU POLSKI</vt:lpstr>
      <vt:lpstr>BEZPIECZNE NA DRODZE</vt:lpstr>
      <vt:lpstr>PASOWANIE NA CZYTELNIKA</vt:lpstr>
      <vt:lpstr>NA SPORTOWO</vt:lpstr>
      <vt:lpstr>NA SPORTOWO </vt:lpstr>
      <vt:lpstr>NA SPORTOWO</vt:lpstr>
      <vt:lpstr>TAK DALEKO, A TAK BLISKO</vt:lpstr>
      <vt:lpstr>KONCERT ŚWIĄTECZNY</vt:lpstr>
      <vt:lpstr>SZKOLNY KONKURS ŚPIEWAM I TAŃCZĘ</vt:lpstr>
      <vt:lpstr>WIGILIA KLASOWA</vt:lpstr>
      <vt:lpstr>JASEŁKA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ania</dc:creator>
  <cp:lastModifiedBy>Agnieszka Jarosz</cp:lastModifiedBy>
  <cp:revision>69</cp:revision>
  <dcterms:created xsi:type="dcterms:W3CDTF">2021-10-10T09:01:30Z</dcterms:created>
  <dcterms:modified xsi:type="dcterms:W3CDTF">2021-11-22T21:12:11Z</dcterms:modified>
</cp:coreProperties>
</file>